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65" r:id="rId3"/>
    <p:sldId id="365" r:id="rId4"/>
    <p:sldId id="368" r:id="rId5"/>
    <p:sldId id="366" r:id="rId6"/>
    <p:sldId id="258" r:id="rId7"/>
    <p:sldId id="266" r:id="rId8"/>
    <p:sldId id="267" r:id="rId9"/>
    <p:sldId id="268" r:id="rId10"/>
    <p:sldId id="269" r:id="rId11"/>
    <p:sldId id="270" r:id="rId12"/>
    <p:sldId id="271" r:id="rId13"/>
    <p:sldId id="367" r:id="rId14"/>
    <p:sldId id="273" r:id="rId15"/>
    <p:sldId id="275" r:id="rId16"/>
    <p:sldId id="276" r:id="rId17"/>
    <p:sldId id="278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378" r:id="rId26"/>
    <p:sldId id="369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294" r:id="rId35"/>
    <p:sldId id="295" r:id="rId36"/>
    <p:sldId id="296" r:id="rId37"/>
    <p:sldId id="306" r:id="rId38"/>
    <p:sldId id="307" r:id="rId39"/>
    <p:sldId id="308" r:id="rId40"/>
    <p:sldId id="309" r:id="rId41"/>
    <p:sldId id="310" r:id="rId42"/>
    <p:sldId id="297" r:id="rId43"/>
    <p:sldId id="298" r:id="rId44"/>
    <p:sldId id="300" r:id="rId45"/>
    <p:sldId id="302" r:id="rId46"/>
    <p:sldId id="301" r:id="rId47"/>
    <p:sldId id="303" r:id="rId48"/>
    <p:sldId id="299" r:id="rId49"/>
    <p:sldId id="370" r:id="rId50"/>
    <p:sldId id="304" r:id="rId51"/>
    <p:sldId id="305" r:id="rId52"/>
    <p:sldId id="311" r:id="rId53"/>
    <p:sldId id="312" r:id="rId54"/>
    <p:sldId id="371" r:id="rId55"/>
    <p:sldId id="313" r:id="rId56"/>
    <p:sldId id="373" r:id="rId57"/>
    <p:sldId id="377" r:id="rId58"/>
    <p:sldId id="314" r:id="rId59"/>
    <p:sldId id="316" r:id="rId60"/>
    <p:sldId id="317" r:id="rId61"/>
    <p:sldId id="372" r:id="rId62"/>
    <p:sldId id="318" r:id="rId63"/>
    <p:sldId id="374" r:id="rId64"/>
    <p:sldId id="322" r:id="rId6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/>
    <p:restoredTop sz="89081"/>
  </p:normalViewPr>
  <p:slideViewPr>
    <p:cSldViewPr>
      <p:cViewPr varScale="1">
        <p:scale>
          <a:sx n="116" d="100"/>
          <a:sy n="116" d="100"/>
        </p:scale>
        <p:origin x="76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D44C2-BABE-1D4F-B163-8DDCA55FBC21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7A669-9C90-1347-8E2C-436DFF576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7A669-9C90-1347-8E2C-436DFF576C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544309"/>
          </a:xfrm>
          <a:custGeom>
            <a:avLst/>
            <a:gdLst/>
            <a:ahLst/>
            <a:cxnLst/>
            <a:rect l="l" t="t" r="r" b="b"/>
            <a:pathLst>
              <a:path w="12192000" h="6544309">
                <a:moveTo>
                  <a:pt x="0" y="6544314"/>
                </a:moveTo>
                <a:lnTo>
                  <a:pt x="12192000" y="6544314"/>
                </a:lnTo>
                <a:lnTo>
                  <a:pt x="12192000" y="0"/>
                </a:lnTo>
                <a:lnTo>
                  <a:pt x="0" y="0"/>
                </a:lnTo>
                <a:lnTo>
                  <a:pt x="0" y="6544314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544313"/>
            <a:ext cx="12192000" cy="313690"/>
          </a:xfrm>
          <a:custGeom>
            <a:avLst/>
            <a:gdLst/>
            <a:ahLst/>
            <a:cxnLst/>
            <a:rect l="l" t="t" r="r" b="b"/>
            <a:pathLst>
              <a:path w="12192000" h="313690">
                <a:moveTo>
                  <a:pt x="12192000" y="0"/>
                </a:moveTo>
                <a:lnTo>
                  <a:pt x="0" y="0"/>
                </a:lnTo>
                <a:lnTo>
                  <a:pt x="0" y="313685"/>
                </a:lnTo>
                <a:lnTo>
                  <a:pt x="12192000" y="313685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86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9600" y="675319"/>
            <a:ext cx="10972800" cy="0"/>
          </a:xfrm>
          <a:custGeom>
            <a:avLst/>
            <a:gdLst/>
            <a:ahLst/>
            <a:cxnLst/>
            <a:rect l="l" t="t" r="r" b="b"/>
            <a:pathLst>
              <a:path w="10972800">
                <a:moveTo>
                  <a:pt x="0" y="0"/>
                </a:moveTo>
                <a:lnTo>
                  <a:pt x="10972800" y="1"/>
                </a:lnTo>
              </a:path>
            </a:pathLst>
          </a:custGeom>
          <a:ln w="19050">
            <a:solidFill>
              <a:srgbClr val="1A86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276819"/>
            <a:ext cx="7181850" cy="3308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215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3250" y="841694"/>
            <a:ext cx="10985500" cy="467391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 sz="2400"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000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aosj@hku.h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-hk.koddos.net/CRAN/" TargetMode="External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it.co/products/open-source/rstudio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hopr/" TargetMode="External"/><Relationship Id="rId2" Type="http://schemas.openxmlformats.org/officeDocument/2006/relationships/hyperlink" Target="https://cran.r-project.org/manual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Q5g6lYUn6Q4" TargetMode="External"/><Relationship Id="rId4" Type="http://schemas.openxmlformats.org/officeDocument/2006/relationships/hyperlink" Target="https://r4ds.hadley.nz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9090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260350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0479"/>
            <a:ext cx="12192000" cy="6827520"/>
            <a:chOff x="0" y="30479"/>
            <a:chExt cx="12192000" cy="6827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9688" y="30479"/>
              <a:ext cx="8589264" cy="68275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6384800"/>
              <a:ext cx="12192000" cy="473709"/>
            </a:xfrm>
            <a:custGeom>
              <a:avLst/>
              <a:gdLst/>
              <a:ahLst/>
              <a:cxnLst/>
              <a:rect l="l" t="t" r="r" b="b"/>
              <a:pathLst>
                <a:path w="12192000" h="473709">
                  <a:moveTo>
                    <a:pt x="0" y="0"/>
                  </a:moveTo>
                  <a:lnTo>
                    <a:pt x="12192000" y="0"/>
                  </a:lnTo>
                  <a:lnTo>
                    <a:pt x="12192000" y="473199"/>
                  </a:lnTo>
                  <a:lnTo>
                    <a:pt x="0" y="473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3813398"/>
              <a:ext cx="10972800" cy="1905"/>
            </a:xfrm>
            <a:custGeom>
              <a:avLst/>
              <a:gdLst/>
              <a:ahLst/>
              <a:cxnLst/>
              <a:rect l="l" t="t" r="r" b="b"/>
              <a:pathLst>
                <a:path w="10972800" h="1904">
                  <a:moveTo>
                    <a:pt x="0" y="0"/>
                  </a:moveTo>
                  <a:lnTo>
                    <a:pt x="10972800" y="1588"/>
                  </a:lnTo>
                </a:path>
              </a:pathLst>
            </a:custGeom>
            <a:ln w="19050">
              <a:solidFill>
                <a:srgbClr val="1A86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3200578"/>
            <a:ext cx="6976109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65" dirty="0">
                <a:latin typeface="Franklin Gothic Medium"/>
                <a:cs typeface="Franklin Gothic Medium"/>
              </a:rPr>
              <a:t>INTRODUCTION</a:t>
            </a:r>
            <a:r>
              <a:rPr sz="3500" spc="-135" dirty="0">
                <a:latin typeface="Franklin Gothic Medium"/>
                <a:cs typeface="Franklin Gothic Medium"/>
              </a:rPr>
              <a:t> </a:t>
            </a:r>
            <a:r>
              <a:rPr sz="3500" spc="-45" dirty="0">
                <a:latin typeface="Franklin Gothic Medium"/>
                <a:cs typeface="Franklin Gothic Medium"/>
              </a:rPr>
              <a:t>TO</a:t>
            </a:r>
            <a:r>
              <a:rPr sz="3500" spc="-135" dirty="0">
                <a:latin typeface="Franklin Gothic Medium"/>
                <a:cs typeface="Franklin Gothic Medium"/>
              </a:rPr>
              <a:t> </a:t>
            </a:r>
            <a:r>
              <a:rPr sz="3500" dirty="0">
                <a:latin typeface="Franklin Gothic Medium"/>
                <a:cs typeface="Franklin Gothic Medium"/>
              </a:rPr>
              <a:t>R</a:t>
            </a:r>
            <a:r>
              <a:rPr sz="3500" spc="-130" dirty="0">
                <a:latin typeface="Franklin Gothic Medium"/>
                <a:cs typeface="Franklin Gothic Medium"/>
              </a:rPr>
              <a:t> </a:t>
            </a:r>
            <a:r>
              <a:rPr sz="3500" spc="-10" dirty="0">
                <a:latin typeface="Franklin Gothic Medium"/>
                <a:cs typeface="Franklin Gothic Medium"/>
              </a:rPr>
              <a:t>PROGRAMMING</a:t>
            </a:r>
            <a:endParaRPr sz="35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3823716"/>
            <a:ext cx="20720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A8628"/>
                </a:solidFill>
                <a:latin typeface="Arial"/>
                <a:cs typeface="Arial"/>
              </a:rPr>
              <a:t>MSBA</a:t>
            </a:r>
            <a:r>
              <a:rPr sz="2000" spc="-120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A8628"/>
                </a:solidFill>
                <a:latin typeface="Arial"/>
                <a:cs typeface="Arial"/>
              </a:rPr>
              <a:t>Boot</a:t>
            </a:r>
            <a:r>
              <a:rPr sz="2000" spc="-15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1A8628"/>
                </a:solidFill>
                <a:latin typeface="Arial"/>
                <a:cs typeface="Arial"/>
              </a:rPr>
              <a:t>Camp</a:t>
            </a:r>
            <a:r>
              <a:rPr lang="zh-CN" altLang="en-US" sz="2000" spc="-20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altLang="zh-CN" sz="2000" spc="-20" dirty="0">
                <a:solidFill>
                  <a:srgbClr val="1A8628"/>
                </a:solidFill>
                <a:latin typeface="Arial"/>
                <a:cs typeface="Arial"/>
              </a:rPr>
              <a:t>Summer 2024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5972555"/>
            <a:ext cx="27406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A6A6A6"/>
                </a:solidFill>
                <a:latin typeface="Arial"/>
                <a:cs typeface="Arial"/>
              </a:rPr>
              <a:t>Instructor: Dr. Shengjun Mao</a:t>
            </a:r>
            <a:r>
              <a:rPr sz="1400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endParaRPr lang="en-US" sz="1400" spc="-10" dirty="0">
              <a:solidFill>
                <a:srgbClr val="A6A6A6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4021DE-2191-4EC7-9C51-122FEB632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Relational</a:t>
            </a:r>
            <a:r>
              <a:rPr lang="en-US" sz="2000" spc="-20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and</a:t>
            </a:r>
            <a:r>
              <a:rPr lang="en-US" sz="2000" spc="-25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logical</a:t>
            </a:r>
            <a:r>
              <a:rPr lang="en-US" sz="2000" spc="-15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spc="-10" dirty="0">
                <a:solidFill>
                  <a:srgbClr val="1A8628"/>
                </a:solidFill>
                <a:latin typeface="Arial"/>
                <a:cs typeface="Arial"/>
              </a:rPr>
              <a:t>Operators</a:t>
            </a:r>
            <a:endParaRPr lang="en-US" sz="2000" dirty="0">
              <a:latin typeface="Arial"/>
              <a:cs typeface="Arial"/>
            </a:endParaRPr>
          </a:p>
          <a:p>
            <a:endParaRPr 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247088"/>
              </p:ext>
            </p:extLst>
          </p:nvPr>
        </p:nvGraphicFramePr>
        <p:xfrm>
          <a:off x="1905000" y="1239520"/>
          <a:ext cx="8776334" cy="424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Return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&lt;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than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&lt;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&lt;=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&lt;=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6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greater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than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&gt;=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greater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&gt;=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60" dirty="0">
                          <a:latin typeface="Consolas"/>
                          <a:cs typeface="Consolas"/>
                        </a:rPr>
                        <a:t>0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==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==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6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!=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equal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to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720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!=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6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61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!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!0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!3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783590" marR="775970" indent="-635" algn="ctr">
                        <a:lnSpc>
                          <a:spcPct val="101099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 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|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or </a:t>
                      </a:r>
                    </a:p>
                  </a:txBody>
                  <a:tcPr marL="0" marR="0" marT="495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|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&amp;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7835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&amp;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905000" y="5519420"/>
            <a:ext cx="9655175" cy="8458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dirty="0">
                <a:latin typeface="Arial"/>
                <a:cs typeface="Arial"/>
              </a:rPr>
              <a:t>In R, </a:t>
            </a:r>
            <a:r>
              <a:rPr sz="1800" dirty="0">
                <a:latin typeface="Arial"/>
                <a:cs typeface="Arial"/>
              </a:rPr>
              <a:t>numerical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treated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TRUE</a:t>
            </a:r>
            <a:r>
              <a:rPr sz="1800" dirty="0"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10" dirty="0">
                <a:latin typeface="Consolas"/>
                <a:cs typeface="Consolas"/>
              </a:rPr>
              <a:t>TRUE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Arial"/>
                <a:cs typeface="Arial"/>
              </a:rPr>
              <a:t>will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converted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integer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0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10"/>
              </a:lnSpc>
            </a:pPr>
            <a:r>
              <a:rPr sz="1800" dirty="0">
                <a:latin typeface="Arial"/>
                <a:cs typeface="Arial"/>
              </a:rPr>
              <a:t>true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false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written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TRUE</a:t>
            </a:r>
            <a:r>
              <a:rPr sz="1800" spc="-10" dirty="0">
                <a:latin typeface="Consolas"/>
                <a:cs typeface="Consolas"/>
              </a:rPr>
              <a:t> (T)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10" dirty="0">
                <a:latin typeface="Consolas"/>
                <a:cs typeface="Consolas"/>
              </a:rPr>
              <a:t> (F)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OPERATIONS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575491-CEAB-A801-2E2D-C9A3C03A1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Quiz</a:t>
            </a:r>
            <a:r>
              <a:rPr lang="en-US" sz="2000" spc="-15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spc="-50" dirty="0">
                <a:solidFill>
                  <a:srgbClr val="1A8628"/>
                </a:solidFill>
                <a:latin typeface="Arial"/>
                <a:cs typeface="Arial"/>
              </a:rPr>
              <a:t>1</a:t>
            </a: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Arithmetic,</a:t>
            </a:r>
            <a:r>
              <a:rPr lang="en-US" sz="2000" spc="-35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relational</a:t>
            </a:r>
            <a:r>
              <a:rPr lang="en-US" sz="2000" spc="-20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and</a:t>
            </a:r>
            <a:r>
              <a:rPr lang="en-US" sz="2000" spc="-25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logical</a:t>
            </a:r>
            <a:r>
              <a:rPr lang="en-US" sz="2000" spc="-20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spc="-10" dirty="0">
                <a:solidFill>
                  <a:srgbClr val="1A8628"/>
                </a:solidFill>
                <a:latin typeface="Arial"/>
                <a:cs typeface="Arial"/>
              </a:rPr>
              <a:t>operators</a:t>
            </a:r>
            <a:endParaRPr lang="en-US" sz="360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dirty="0">
                <a:latin typeface="Arial"/>
                <a:cs typeface="Arial"/>
              </a:rPr>
              <a:t>What</a:t>
            </a:r>
            <a:r>
              <a:rPr lang="en-US" spc="-3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do</a:t>
            </a:r>
            <a:r>
              <a:rPr lang="en-US" spc="-2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the</a:t>
            </a:r>
            <a:r>
              <a:rPr lang="en-US" spc="-2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following</a:t>
            </a:r>
            <a:r>
              <a:rPr lang="en-US" spc="-2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expressions</a:t>
            </a:r>
            <a:r>
              <a:rPr lang="en-US" spc="-2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return?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62660" y="1995932"/>
            <a:ext cx="903605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4"/>
              </a:spcBef>
              <a:buChar char="&gt;"/>
              <a:tabLst>
                <a:tab pos="264160" algn="l"/>
              </a:tabLst>
            </a:pPr>
            <a:r>
              <a:rPr sz="1800" spc="-25" dirty="0">
                <a:latin typeface="Consolas"/>
                <a:cs typeface="Consolas"/>
              </a:rPr>
              <a:t>3/2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1.5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660" y="2876803"/>
            <a:ext cx="115506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5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%/%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2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2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59" y="3742435"/>
            <a:ext cx="11550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20" dirty="0">
                <a:latin typeface="Consolas"/>
                <a:cs typeface="Consolas"/>
              </a:rPr>
              <a:t>7</a:t>
            </a:r>
            <a:r>
              <a:rPr lang="en-US" sz="1800" spc="-2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%%</a:t>
            </a:r>
            <a:r>
              <a:rPr lang="en-US" sz="1800" spc="-2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2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1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2660" y="4574540"/>
            <a:ext cx="1781810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TRUE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FALSE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0" y="880872"/>
            <a:ext cx="914400" cy="9174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290820" y="2044700"/>
            <a:ext cx="102933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3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0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0820" y="2876803"/>
            <a:ext cx="128016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-</a:t>
            </a:r>
            <a:r>
              <a:rPr sz="1800" dirty="0">
                <a:latin typeface="Consolas"/>
                <a:cs typeface="Consolas"/>
              </a:rPr>
              <a:t>2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&amp; </a:t>
            </a:r>
            <a:r>
              <a:rPr sz="1800" spc="-25" dirty="0">
                <a:latin typeface="Consolas"/>
                <a:cs typeface="Consolas"/>
              </a:rPr>
              <a:t>5.0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90820" y="3742435"/>
            <a:ext cx="102933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!!-</a:t>
            </a:r>
            <a:r>
              <a:rPr sz="1800" spc="-50" dirty="0">
                <a:latin typeface="Consolas"/>
                <a:cs typeface="Consolas"/>
              </a:rPr>
              <a:t>9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0820" y="4574540"/>
            <a:ext cx="228346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lang="en-US" sz="1800" spc="-10" dirty="0">
                <a:latin typeface="Consolas"/>
                <a:cs typeface="Consolas"/>
              </a:rPr>
              <a:t> 3 - </a:t>
            </a:r>
            <a:r>
              <a:rPr sz="1800" spc="-1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lang="en-US" spc="-50" dirty="0">
                <a:latin typeface="Consolas"/>
                <a:cs typeface="Consolas"/>
              </a:rPr>
              <a:t>2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and Assignment operators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B9D392-61AD-E925-9908-FD6DD8F7D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store the numbers and results for using again, store them in variables.</a:t>
            </a:r>
          </a:p>
          <a:p>
            <a:r>
              <a:rPr lang="en-US" dirty="0"/>
              <a:t>Variables are reserved memory locations to store values</a:t>
            </a:r>
          </a:p>
          <a:p>
            <a:r>
              <a:rPr lang="en-US" dirty="0" err="1"/>
              <a:t>i.e</a:t>
            </a:r>
            <a:r>
              <a:rPr lang="en-US" dirty="0"/>
              <a:t> when we create a variable we allocate some memory space.</a:t>
            </a:r>
          </a:p>
          <a:p>
            <a:endParaRPr lang="en-US" dirty="0"/>
          </a:p>
          <a:p>
            <a:r>
              <a:rPr lang="en-US" dirty="0"/>
              <a:t>Variables are just names that you can use to call up stored data</a:t>
            </a:r>
          </a:p>
          <a:p>
            <a:r>
              <a:rPr lang="en-US" dirty="0"/>
              <a:t>Valid variable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Almost everything (case sensitive)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 a few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Cannot start with a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Cannot use some special symbols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^, !, $, @, +, -, /, *</a:t>
            </a:r>
            <a:r>
              <a:rPr lang="en-US" dirty="0"/>
              <a:t> etc.</a:t>
            </a:r>
          </a:p>
          <a:p>
            <a:pPr marL="571500"/>
            <a:r>
              <a:rPr lang="en-US" dirty="0"/>
              <a:t>Valid: a, data1, </a:t>
            </a:r>
            <a:r>
              <a:rPr lang="en-US" dirty="0" err="1"/>
              <a:t>my_data</a:t>
            </a:r>
            <a:r>
              <a:rPr lang="en-US" dirty="0"/>
              <a:t>, </a:t>
            </a:r>
            <a:r>
              <a:rPr lang="en-US" dirty="0" err="1"/>
              <a:t>abc.sum</a:t>
            </a:r>
            <a:endParaRPr lang="en-US" dirty="0"/>
          </a:p>
          <a:p>
            <a:pPr marL="571500"/>
            <a:r>
              <a:rPr lang="en-US" dirty="0"/>
              <a:t>Invalid: 1a, $</a:t>
            </a:r>
            <a:r>
              <a:rPr lang="en-US" dirty="0" err="1"/>
              <a:t>xyz</a:t>
            </a:r>
            <a:r>
              <a:rPr lang="en-US" dirty="0"/>
              <a:t>, _count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0C0973E-B38B-BF1B-DCB0-93EA0585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40" y="276819"/>
            <a:ext cx="7181850" cy="330860"/>
          </a:xfrm>
        </p:spPr>
        <p:txBody>
          <a:bodyPr/>
          <a:lstStyle/>
          <a:p>
            <a:r>
              <a:rPr lang="en-US" dirty="0"/>
              <a:t>Variable and Assignment operators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6FC17D-C158-F4B1-C882-4905A6F83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50" y="841694"/>
            <a:ext cx="10985500" cy="4673916"/>
          </a:xfrm>
        </p:spPr>
        <p:txBody>
          <a:bodyPr/>
          <a:lstStyle/>
          <a:p>
            <a:r>
              <a:rPr lang="en-US" dirty="0"/>
              <a:t>Assignment operator &lt;- and =</a:t>
            </a:r>
          </a:p>
          <a:p>
            <a:r>
              <a:rPr lang="en-HK" dirty="0"/>
              <a:t>&lt;- can be used anywhere</a:t>
            </a:r>
            <a:r>
              <a:rPr lang="zh-CN" altLang="en-US" dirty="0"/>
              <a:t> </a:t>
            </a:r>
            <a:r>
              <a:rPr lang="en-US" altLang="zh-CN" dirty="0"/>
              <a:t>for assignment</a:t>
            </a:r>
            <a:r>
              <a:rPr lang="en-HK" dirty="0"/>
              <a:t>, </a:t>
            </a:r>
          </a:p>
          <a:p>
            <a:r>
              <a:rPr lang="en-HK" dirty="0"/>
              <a:t>= is only for assignment at the top level. </a:t>
            </a:r>
          </a:p>
          <a:p>
            <a:endParaRPr lang="en-HK" dirty="0"/>
          </a:p>
          <a:p>
            <a:r>
              <a:rPr lang="en-HK" dirty="0"/>
              <a:t>In the command prompt, x &lt;- 5 is equivalent to x = 5</a:t>
            </a:r>
          </a:p>
          <a:p>
            <a:r>
              <a:rPr lang="en-HK" dirty="0"/>
              <a:t>However, </a:t>
            </a:r>
            <a:r>
              <a:rPr lang="en-HK" i="1" dirty="0"/>
              <a:t>mean</a:t>
            </a:r>
            <a:r>
              <a:rPr lang="en-HK" dirty="0"/>
              <a:t>(x &lt;- 1:5) is not equivalent to </a:t>
            </a:r>
            <a:r>
              <a:rPr lang="en-HK" i="1" dirty="0"/>
              <a:t>mean</a:t>
            </a:r>
            <a:r>
              <a:rPr lang="en-HK" dirty="0"/>
              <a:t>(x = 1:5) </a:t>
            </a:r>
          </a:p>
          <a:p>
            <a:r>
              <a:rPr lang="en-HK" i="1" dirty="0"/>
              <a:t>mean</a:t>
            </a:r>
            <a:r>
              <a:rPr lang="en-HK" dirty="0"/>
              <a:t>(x &lt;- 1:5) returns 3 and defines the variable x in the environment</a:t>
            </a:r>
          </a:p>
          <a:p>
            <a:r>
              <a:rPr lang="en-HK" i="1" dirty="0"/>
              <a:t>mean</a:t>
            </a:r>
            <a:r>
              <a:rPr lang="en-HK" dirty="0"/>
              <a:t>(x = 1:5) returns 3 but does not define the variable x in the environment.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75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OPERATIONS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75EF8C1-47E3-1327-C1FE-A1BC82F0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30653"/>
              </p:ext>
            </p:extLst>
          </p:nvPr>
        </p:nvGraphicFramePr>
        <p:xfrm>
          <a:off x="838200" y="1297078"/>
          <a:ext cx="10972800" cy="3399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Atomic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Verify</a:t>
                      </a: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integer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4L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is.integer()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lang="en-US" sz="1800" dirty="0">
                          <a:latin typeface="Arial"/>
                          <a:cs typeface="Arial"/>
                        </a:rPr>
                        <a:t>Arithmetic, relational operations etc.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numeric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(real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number)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1,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2.3,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Inf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2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837565" marR="767080" indent="-63500">
                        <a:lnSpc>
                          <a:spcPct val="99400"/>
                        </a:lnSpc>
                        <a:spcBef>
                          <a:spcPts val="37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is.numeric() is.infinite() is.double()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799465" marR="728980" indent="-63500">
                        <a:lnSpc>
                          <a:spcPts val="2090"/>
                        </a:lnSpc>
                        <a:spcBef>
                          <a:spcPts val="157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as.numeric() as.double()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993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complex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0i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is.complex()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800" dirty="0">
                          <a:latin typeface="Arial"/>
                          <a:cs typeface="Arial"/>
                        </a:rPr>
                        <a:t>Arithmetic operations etc.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char</a:t>
                      </a:r>
                      <a:r>
                        <a:rPr lang="en-US" sz="18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cter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242570" marR="234315" indent="125095">
                        <a:lnSpc>
                          <a:spcPct val="1022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"I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love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800" spc="-10" dirty="0">
                          <a:latin typeface="Consolas"/>
                          <a:cs typeface="Consolas"/>
                        </a:rPr>
                        <a:t>BA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",</a:t>
                      </a:r>
                      <a:r>
                        <a:rPr sz="1800" spc="-6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"3.8"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is.character()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lang="en-US" sz="1800" dirty="0">
                          <a:latin typeface="Arial"/>
                          <a:cs typeface="Arial"/>
                        </a:rPr>
                        <a:t>relational, paste, find, match etc.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logical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(boolean)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TRUE,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FALSE</a:t>
                      </a:r>
                      <a:r>
                        <a:rPr lang="en-HK" sz="1800" spc="-2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HK" sz="18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lang="en-HK" sz="1800" spc="47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HK" sz="1800" spc="-25" dirty="0">
                          <a:solidFill>
                            <a:srgbClr val="FF0000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1689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1053465" marR="849630" indent="-196850">
                        <a:lnSpc>
                          <a:spcPts val="2090"/>
                        </a:lnSpc>
                        <a:spcBef>
                          <a:spcPts val="49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is.logical() is.na()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lang="en-US" sz="1800" dirty="0">
                          <a:latin typeface="Arial"/>
                          <a:cs typeface="Arial"/>
                        </a:rPr>
                        <a:t>logical, arithmetic etc.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8200" y="4724400"/>
            <a:ext cx="3859846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Check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type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10" dirty="0">
                <a:latin typeface="Arial"/>
                <a:cs typeface="Arial"/>
              </a:rPr>
              <a:t>variables</a:t>
            </a:r>
            <a:r>
              <a:rPr lang="en-US" sz="1800" b="1" spc="-10" dirty="0">
                <a:latin typeface="Arial"/>
                <a:cs typeface="Arial"/>
              </a:rPr>
              <a:t> using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Consolas"/>
                <a:cs typeface="Consolas"/>
              </a:rPr>
              <a:t>class()</a:t>
            </a:r>
            <a:endParaRPr sz="1800" dirty="0">
              <a:latin typeface="Consolas"/>
              <a:cs typeface="Consolas"/>
            </a:endParaRPr>
          </a:p>
          <a:p>
            <a:pPr marL="263525" indent="-251460">
              <a:lnSpc>
                <a:spcPts val="2125"/>
              </a:lnSpc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x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pi</a:t>
            </a:r>
            <a:endParaRPr sz="1800" dirty="0">
              <a:latin typeface="Consolas"/>
              <a:cs typeface="Consolas"/>
            </a:endParaRPr>
          </a:p>
          <a:p>
            <a:pPr marL="12700" marR="1710055">
              <a:lnSpc>
                <a:spcPts val="2090"/>
              </a:lnSpc>
              <a:spcBef>
                <a:spcPts val="175"/>
              </a:spcBef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class(x)</a:t>
            </a:r>
            <a:endParaRPr lang="en-US" sz="1800" spc="-10" dirty="0">
              <a:latin typeface="Consolas"/>
              <a:cs typeface="Consolas"/>
            </a:endParaRPr>
          </a:p>
          <a:p>
            <a:pPr marL="12700" marR="1710055">
              <a:lnSpc>
                <a:spcPts val="2090"/>
              </a:lnSpc>
              <a:spcBef>
                <a:spcPts val="175"/>
              </a:spcBef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</a:t>
            </a:r>
            <a:r>
              <a:rPr sz="1800" spc="-10" dirty="0">
                <a:latin typeface="Consolas"/>
                <a:cs typeface="Consolas"/>
              </a:rPr>
              <a:t>"numeric"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152273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35" dirty="0">
                <a:solidFill>
                  <a:srgbClr val="FFFFFF"/>
                </a:solidFill>
              </a:rPr>
              <a:t>VECTOR</a:t>
            </a:r>
            <a:endParaRPr sz="3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03962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CREATE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660" y="1566164"/>
            <a:ext cx="3286760" cy="86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num_vector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c(1,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3)</a:t>
            </a:r>
            <a:endParaRPr sz="1800" dirty="0">
              <a:latin typeface="Consolas"/>
              <a:cs typeface="Consolas"/>
            </a:endParaRPr>
          </a:p>
          <a:p>
            <a:pPr marL="263525" indent="-250825">
              <a:lnSpc>
                <a:spcPct val="100000"/>
              </a:lnSpc>
              <a:spcBef>
                <a:spcPts val="45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num_vector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3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2690876"/>
            <a:ext cx="2408555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class(num_vector)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"numeric"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660" y="3553460"/>
            <a:ext cx="2910205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24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is.vector(num_vector)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60" y="4437379"/>
            <a:ext cx="303593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is.numeric(num_vector)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7396" y="1624076"/>
            <a:ext cx="4103803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new_vec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c(1,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"2",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lang="en-US" sz="1800" spc="-25" dirty="0">
                <a:latin typeface="Consolas"/>
                <a:cs typeface="Consolas"/>
              </a:rPr>
              <a:t>FALSE</a:t>
            </a:r>
            <a:r>
              <a:rPr sz="1800" spc="-25" dirty="0">
                <a:latin typeface="Consolas"/>
                <a:cs typeface="Consolas"/>
              </a:rPr>
              <a:t>)</a:t>
            </a:r>
            <a:endParaRPr sz="1800" dirty="0">
              <a:latin typeface="Consolas"/>
              <a:cs typeface="Consolas"/>
            </a:endParaRPr>
          </a:p>
          <a:p>
            <a:pPr marL="263525" indent="-250825">
              <a:lnSpc>
                <a:spcPts val="2125"/>
              </a:lnSpc>
              <a:spcBef>
                <a:spcPts val="45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new_vec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"1"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"2"</a:t>
            </a:r>
            <a:r>
              <a:rPr lang="en-US" sz="1800" dirty="0">
                <a:latin typeface="Consolas"/>
                <a:cs typeface="Consolas"/>
              </a:rPr>
              <a:t> "FALSE"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97397" y="2715259"/>
            <a:ext cx="3537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new_vec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c(7,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NA,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7397" y="2995676"/>
            <a:ext cx="128016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new_vec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7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NA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0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7397" y="3821683"/>
            <a:ext cx="3662679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ts val="2125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is.logical(c(7,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NA,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FALSE))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7397" y="4647692"/>
            <a:ext cx="328676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ts val="2125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is.logical(c(NA,</a:t>
            </a:r>
            <a:r>
              <a:rPr sz="1800" spc="-8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FALSE))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8369" y="971803"/>
            <a:ext cx="9195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Vectors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elements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same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(vectors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homogeneous).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22418" y="3061563"/>
            <a:ext cx="2710180" cy="558165"/>
          </a:xfrm>
          <a:custGeom>
            <a:avLst/>
            <a:gdLst/>
            <a:ahLst/>
            <a:cxnLst/>
            <a:rect l="l" t="t" r="r" b="b"/>
            <a:pathLst>
              <a:path w="2710179" h="558164">
                <a:moveTo>
                  <a:pt x="0" y="92929"/>
                </a:moveTo>
                <a:lnTo>
                  <a:pt x="7302" y="56757"/>
                </a:lnTo>
                <a:lnTo>
                  <a:pt x="27218" y="27218"/>
                </a:lnTo>
                <a:lnTo>
                  <a:pt x="56757" y="7302"/>
                </a:lnTo>
                <a:lnTo>
                  <a:pt x="92929" y="0"/>
                </a:lnTo>
                <a:lnTo>
                  <a:pt x="2616816" y="0"/>
                </a:lnTo>
                <a:lnTo>
                  <a:pt x="2652988" y="7302"/>
                </a:lnTo>
                <a:lnTo>
                  <a:pt x="2682527" y="27218"/>
                </a:lnTo>
                <a:lnTo>
                  <a:pt x="2702443" y="56757"/>
                </a:lnTo>
                <a:lnTo>
                  <a:pt x="2709746" y="92929"/>
                </a:lnTo>
                <a:lnTo>
                  <a:pt x="2709746" y="464631"/>
                </a:lnTo>
                <a:lnTo>
                  <a:pt x="2702443" y="500803"/>
                </a:lnTo>
                <a:lnTo>
                  <a:pt x="2682527" y="530342"/>
                </a:lnTo>
                <a:lnTo>
                  <a:pt x="2652988" y="550258"/>
                </a:lnTo>
                <a:lnTo>
                  <a:pt x="2616816" y="557561"/>
                </a:lnTo>
                <a:lnTo>
                  <a:pt x="92929" y="557561"/>
                </a:lnTo>
                <a:lnTo>
                  <a:pt x="56757" y="550258"/>
                </a:lnTo>
                <a:lnTo>
                  <a:pt x="27218" y="530342"/>
                </a:lnTo>
                <a:lnTo>
                  <a:pt x="7302" y="500803"/>
                </a:lnTo>
                <a:lnTo>
                  <a:pt x="0" y="464631"/>
                </a:lnTo>
                <a:lnTo>
                  <a:pt x="0" y="92929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96192" y="3190747"/>
            <a:ext cx="236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More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coercion</a:t>
            </a:r>
            <a:r>
              <a:rPr sz="1800" spc="-10" dirty="0">
                <a:latin typeface="Arial"/>
                <a:cs typeface="Arial"/>
              </a:rPr>
              <a:t> later!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2418" y="4284760"/>
            <a:ext cx="2710180" cy="558165"/>
          </a:xfrm>
          <a:custGeom>
            <a:avLst/>
            <a:gdLst/>
            <a:ahLst/>
            <a:cxnLst/>
            <a:rect l="l" t="t" r="r" b="b"/>
            <a:pathLst>
              <a:path w="2710179" h="558164">
                <a:moveTo>
                  <a:pt x="0" y="92929"/>
                </a:moveTo>
                <a:lnTo>
                  <a:pt x="7302" y="56757"/>
                </a:lnTo>
                <a:lnTo>
                  <a:pt x="27218" y="27218"/>
                </a:lnTo>
                <a:lnTo>
                  <a:pt x="56757" y="7302"/>
                </a:lnTo>
                <a:lnTo>
                  <a:pt x="92929" y="0"/>
                </a:lnTo>
                <a:lnTo>
                  <a:pt x="2616816" y="0"/>
                </a:lnTo>
                <a:lnTo>
                  <a:pt x="2652988" y="7302"/>
                </a:lnTo>
                <a:lnTo>
                  <a:pt x="2682527" y="27218"/>
                </a:lnTo>
                <a:lnTo>
                  <a:pt x="2702443" y="56757"/>
                </a:lnTo>
                <a:lnTo>
                  <a:pt x="2709746" y="92929"/>
                </a:lnTo>
                <a:lnTo>
                  <a:pt x="2709746" y="464631"/>
                </a:lnTo>
                <a:lnTo>
                  <a:pt x="2702443" y="500803"/>
                </a:lnTo>
                <a:lnTo>
                  <a:pt x="2682527" y="530342"/>
                </a:lnTo>
                <a:lnTo>
                  <a:pt x="2652988" y="550258"/>
                </a:lnTo>
                <a:lnTo>
                  <a:pt x="2616816" y="557561"/>
                </a:lnTo>
                <a:lnTo>
                  <a:pt x="92929" y="557561"/>
                </a:lnTo>
                <a:lnTo>
                  <a:pt x="56757" y="550258"/>
                </a:lnTo>
                <a:lnTo>
                  <a:pt x="27218" y="530342"/>
                </a:lnTo>
                <a:lnTo>
                  <a:pt x="7302" y="500803"/>
                </a:lnTo>
                <a:lnTo>
                  <a:pt x="0" y="464631"/>
                </a:lnTo>
                <a:lnTo>
                  <a:pt x="0" y="92929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069279" y="4400804"/>
            <a:ext cx="1216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NA</a:t>
            </a:r>
            <a:r>
              <a:rPr sz="1800" spc="-490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logical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544313"/>
            <a:ext cx="12192000" cy="313690"/>
          </a:xfrm>
          <a:custGeom>
            <a:avLst/>
            <a:gdLst/>
            <a:ahLst/>
            <a:cxnLst/>
            <a:rect l="l" t="t" r="r" b="b"/>
            <a:pathLst>
              <a:path w="12192000" h="313690">
                <a:moveTo>
                  <a:pt x="12192000" y="0"/>
                </a:moveTo>
                <a:lnTo>
                  <a:pt x="0" y="0"/>
                </a:lnTo>
                <a:lnTo>
                  <a:pt x="0" y="313685"/>
                </a:lnTo>
                <a:lnTo>
                  <a:pt x="12192000" y="313685"/>
                </a:lnTo>
                <a:lnTo>
                  <a:pt x="12192000" y="0"/>
                </a:lnTo>
                <a:close/>
              </a:path>
            </a:pathLst>
          </a:custGeom>
          <a:solidFill>
            <a:srgbClr val="1A86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13804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COERCION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7230" y="4550546"/>
            <a:ext cx="4480603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&gt; c(1, "a", TRUE)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[1] "1"    "a"    "TRUE”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&gt; c(3, TRUE, 1)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[1] 3 1 1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354362D0-DCDB-91E9-5745-3820F41A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046190"/>
              </p:ext>
            </p:extLst>
          </p:nvPr>
        </p:nvGraphicFramePr>
        <p:xfrm>
          <a:off x="745888" y="894040"/>
          <a:ext cx="5486400" cy="288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6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Atomic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Classes</a:t>
                      </a:r>
                      <a:endParaRPr sz="1800">
                        <a:latin typeface="+mn-lt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Explicit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+mn-lt"/>
                          <a:cs typeface="Arial"/>
                        </a:rPr>
                        <a:t>Coercion</a:t>
                      </a:r>
                      <a:endParaRPr sz="1800">
                        <a:latin typeface="+mn-lt"/>
                        <a:cs typeface="Arial"/>
                      </a:endParaRPr>
                    </a:p>
                  </a:txBody>
                  <a:tcPr marL="0" marR="0" marT="4699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6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 dirty="0">
                        <a:latin typeface="+mn-lt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+mn-lt"/>
                          <a:cs typeface="Arial"/>
                        </a:rPr>
                        <a:t>numeric</a:t>
                      </a:r>
                    </a:p>
                  </a:txBody>
                  <a:tcPr marL="0" marR="0" marT="57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799465" marR="728980" lvl="0" indent="-6350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5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10" dirty="0" err="1">
                          <a:latin typeface="+mn-lt"/>
                          <a:cs typeface="Arial"/>
                        </a:rPr>
                        <a:t>as.character</a:t>
                      </a:r>
                      <a:r>
                        <a:rPr lang="en-US" sz="1800" spc="-10" dirty="0">
                          <a:latin typeface="+mn-lt"/>
                          <a:cs typeface="Arial"/>
                        </a:rPr>
                        <a:t>()</a:t>
                      </a:r>
                    </a:p>
                    <a:p>
                      <a:pPr marL="799465" marR="728980" lvl="0" indent="-6350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5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10" dirty="0" err="1">
                          <a:latin typeface="+mn-lt"/>
                          <a:cs typeface="Arial"/>
                        </a:rPr>
                        <a:t>as.logical</a:t>
                      </a:r>
                      <a:r>
                        <a:rPr lang="en-US" sz="1800" spc="-10" dirty="0">
                          <a:latin typeface="+mn-lt"/>
                          <a:cs typeface="Arial"/>
                        </a:rPr>
                        <a:t>()</a:t>
                      </a:r>
                      <a:endParaRPr lang="en-US" sz="1800" dirty="0">
                        <a:latin typeface="+mn-lt"/>
                        <a:cs typeface="Arial"/>
                      </a:endParaRPr>
                    </a:p>
                  </a:txBody>
                  <a:tcPr marL="0" marR="0" marT="19939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10" dirty="0">
                          <a:latin typeface="+mn-lt"/>
                          <a:cs typeface="Arial"/>
                        </a:rPr>
                        <a:t>char</a:t>
                      </a:r>
                      <a:r>
                        <a:rPr lang="en-US" sz="1800" spc="-10" dirty="0">
                          <a:latin typeface="+mn-lt"/>
                          <a:cs typeface="Arial"/>
                        </a:rPr>
                        <a:t>a</a:t>
                      </a:r>
                      <a:r>
                        <a:rPr sz="1800" spc="-10" dirty="0">
                          <a:latin typeface="+mn-lt"/>
                          <a:cs typeface="Arial"/>
                        </a:rPr>
                        <a:t>cter</a:t>
                      </a:r>
                      <a:endParaRPr sz="1800" dirty="0">
                        <a:latin typeface="+mn-lt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endParaRPr sz="1800" dirty="0">
                        <a:latin typeface="+mn-lt"/>
                        <a:cs typeface="Arial"/>
                      </a:endParaRPr>
                    </a:p>
                  </a:txBody>
                  <a:tcPr marL="0" marR="0" marT="1841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dirty="0">
                          <a:latin typeface="+mn-lt"/>
                          <a:cs typeface="Arial"/>
                        </a:rPr>
                        <a:t>logical</a:t>
                      </a:r>
                      <a:r>
                        <a:rPr sz="1800" spc="-25" dirty="0">
                          <a:latin typeface="+mn-lt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+mn-lt"/>
                          <a:cs typeface="Arial"/>
                        </a:rPr>
                        <a:t>(boolean)</a:t>
                      </a:r>
                      <a:endParaRPr sz="1800" dirty="0">
                        <a:latin typeface="+mn-lt"/>
                        <a:cs typeface="Arial"/>
                      </a:endParaRPr>
                    </a:p>
                  </a:txBody>
                  <a:tcPr marL="0" marR="0" marT="1841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10" dirty="0" err="1">
                          <a:latin typeface="+mn-lt"/>
                          <a:cs typeface="Arial"/>
                        </a:rPr>
                        <a:t>as.</a:t>
                      </a:r>
                      <a:r>
                        <a:rPr lang="en-US" sz="1800" spc="-10" dirty="0" err="1">
                          <a:latin typeface="+mn-lt"/>
                          <a:cs typeface="Arial"/>
                        </a:rPr>
                        <a:t>numeric</a:t>
                      </a:r>
                      <a:r>
                        <a:rPr sz="1800" spc="-10" dirty="0">
                          <a:latin typeface="+mn-lt"/>
                          <a:cs typeface="Arial"/>
                        </a:rPr>
                        <a:t>()</a:t>
                      </a:r>
                      <a:endParaRPr lang="en-US" sz="1800" spc="-10" dirty="0">
                        <a:latin typeface="+mn-lt"/>
                        <a:cs typeface="Arial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spc="-10" dirty="0" err="1">
                          <a:latin typeface="+mn-lt"/>
                          <a:cs typeface="Arial"/>
                        </a:rPr>
                        <a:t>as.character</a:t>
                      </a:r>
                      <a:r>
                        <a:rPr lang="en-US" sz="1800" spc="-10" dirty="0">
                          <a:latin typeface="+mn-lt"/>
                          <a:cs typeface="Arial"/>
                        </a:rPr>
                        <a:t>()</a:t>
                      </a:r>
                    </a:p>
                  </a:txBody>
                  <a:tcPr marL="0" marR="0" marT="184150" marB="0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8CB5D82-9797-C340-81EC-84D9839C8885}"/>
              </a:ext>
            </a:extLst>
          </p:cNvPr>
          <p:cNvGrpSpPr/>
          <p:nvPr/>
        </p:nvGrpSpPr>
        <p:grpSpPr>
          <a:xfrm>
            <a:off x="6874270" y="915811"/>
            <a:ext cx="4268076" cy="3028457"/>
            <a:chOff x="6315455" y="2170176"/>
            <a:chExt cx="4268076" cy="3028457"/>
          </a:xfrm>
        </p:grpSpPr>
        <p:sp>
          <p:nvSpPr>
            <p:cNvPr id="5" name="object 5"/>
            <p:cNvSpPr/>
            <p:nvPr/>
          </p:nvSpPr>
          <p:spPr>
            <a:xfrm>
              <a:off x="7522464" y="2170176"/>
              <a:ext cx="1694814" cy="756285"/>
            </a:xfrm>
            <a:custGeom>
              <a:avLst/>
              <a:gdLst/>
              <a:ahLst/>
              <a:cxnLst/>
              <a:rect l="l" t="t" r="r" b="b"/>
              <a:pathLst>
                <a:path w="1694815" h="756285">
                  <a:moveTo>
                    <a:pt x="0" y="125986"/>
                  </a:moveTo>
                  <a:lnTo>
                    <a:pt x="9900" y="76946"/>
                  </a:lnTo>
                  <a:lnTo>
                    <a:pt x="36900" y="36900"/>
                  </a:lnTo>
                  <a:lnTo>
                    <a:pt x="76946" y="9900"/>
                  </a:lnTo>
                  <a:lnTo>
                    <a:pt x="125985" y="0"/>
                  </a:lnTo>
                  <a:lnTo>
                    <a:pt x="1568702" y="0"/>
                  </a:lnTo>
                  <a:lnTo>
                    <a:pt x="1617741" y="9900"/>
                  </a:lnTo>
                  <a:lnTo>
                    <a:pt x="1657787" y="36900"/>
                  </a:lnTo>
                  <a:lnTo>
                    <a:pt x="1684787" y="76946"/>
                  </a:lnTo>
                  <a:lnTo>
                    <a:pt x="1694688" y="125986"/>
                  </a:lnTo>
                  <a:lnTo>
                    <a:pt x="1694688" y="629917"/>
                  </a:lnTo>
                  <a:lnTo>
                    <a:pt x="1684787" y="678957"/>
                  </a:lnTo>
                  <a:lnTo>
                    <a:pt x="1657787" y="719003"/>
                  </a:lnTo>
                  <a:lnTo>
                    <a:pt x="1617741" y="746003"/>
                  </a:lnTo>
                  <a:lnTo>
                    <a:pt x="1568702" y="755904"/>
                  </a:lnTo>
                  <a:lnTo>
                    <a:pt x="125985" y="755904"/>
                  </a:lnTo>
                  <a:lnTo>
                    <a:pt x="76946" y="746003"/>
                  </a:lnTo>
                  <a:lnTo>
                    <a:pt x="36900" y="719003"/>
                  </a:lnTo>
                  <a:lnTo>
                    <a:pt x="9900" y="678957"/>
                  </a:lnTo>
                  <a:lnTo>
                    <a:pt x="0" y="629917"/>
                  </a:lnTo>
                  <a:lnTo>
                    <a:pt x="0" y="125986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8717" y="3837432"/>
              <a:ext cx="1694814" cy="756285"/>
            </a:xfrm>
            <a:custGeom>
              <a:avLst/>
              <a:gdLst/>
              <a:ahLst/>
              <a:cxnLst/>
              <a:rect l="l" t="t" r="r" b="b"/>
              <a:pathLst>
                <a:path w="1694815" h="756285">
                  <a:moveTo>
                    <a:pt x="0" y="125986"/>
                  </a:moveTo>
                  <a:lnTo>
                    <a:pt x="9900" y="76946"/>
                  </a:lnTo>
                  <a:lnTo>
                    <a:pt x="36900" y="36900"/>
                  </a:lnTo>
                  <a:lnTo>
                    <a:pt x="76946" y="9900"/>
                  </a:lnTo>
                  <a:lnTo>
                    <a:pt x="125985" y="0"/>
                  </a:lnTo>
                  <a:lnTo>
                    <a:pt x="1568702" y="0"/>
                  </a:lnTo>
                  <a:lnTo>
                    <a:pt x="1617741" y="9900"/>
                  </a:lnTo>
                  <a:lnTo>
                    <a:pt x="1657787" y="36900"/>
                  </a:lnTo>
                  <a:lnTo>
                    <a:pt x="1684787" y="76946"/>
                  </a:lnTo>
                  <a:lnTo>
                    <a:pt x="1694688" y="125986"/>
                  </a:lnTo>
                  <a:lnTo>
                    <a:pt x="1694688" y="629917"/>
                  </a:lnTo>
                  <a:lnTo>
                    <a:pt x="1684787" y="678957"/>
                  </a:lnTo>
                  <a:lnTo>
                    <a:pt x="1657787" y="719003"/>
                  </a:lnTo>
                  <a:lnTo>
                    <a:pt x="1617741" y="746003"/>
                  </a:lnTo>
                  <a:lnTo>
                    <a:pt x="1568702" y="755904"/>
                  </a:lnTo>
                  <a:lnTo>
                    <a:pt x="125985" y="755904"/>
                  </a:lnTo>
                  <a:lnTo>
                    <a:pt x="76946" y="746003"/>
                  </a:lnTo>
                  <a:lnTo>
                    <a:pt x="36900" y="719003"/>
                  </a:lnTo>
                  <a:lnTo>
                    <a:pt x="9900" y="678957"/>
                  </a:lnTo>
                  <a:lnTo>
                    <a:pt x="0" y="629917"/>
                  </a:lnTo>
                  <a:lnTo>
                    <a:pt x="0" y="125986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9221709" y="4065523"/>
              <a:ext cx="10287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Character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315455" y="3837432"/>
              <a:ext cx="1694814" cy="756285"/>
            </a:xfrm>
            <a:custGeom>
              <a:avLst/>
              <a:gdLst/>
              <a:ahLst/>
              <a:cxnLst/>
              <a:rect l="l" t="t" r="r" b="b"/>
              <a:pathLst>
                <a:path w="1694815" h="756285">
                  <a:moveTo>
                    <a:pt x="0" y="125986"/>
                  </a:moveTo>
                  <a:lnTo>
                    <a:pt x="9900" y="76946"/>
                  </a:lnTo>
                  <a:lnTo>
                    <a:pt x="36900" y="36900"/>
                  </a:lnTo>
                  <a:lnTo>
                    <a:pt x="76946" y="9900"/>
                  </a:lnTo>
                  <a:lnTo>
                    <a:pt x="125985" y="0"/>
                  </a:lnTo>
                  <a:lnTo>
                    <a:pt x="1568702" y="0"/>
                  </a:lnTo>
                  <a:lnTo>
                    <a:pt x="1617741" y="9900"/>
                  </a:lnTo>
                  <a:lnTo>
                    <a:pt x="1657787" y="36900"/>
                  </a:lnTo>
                  <a:lnTo>
                    <a:pt x="1684787" y="76946"/>
                  </a:lnTo>
                  <a:lnTo>
                    <a:pt x="1694688" y="125986"/>
                  </a:lnTo>
                  <a:lnTo>
                    <a:pt x="1694688" y="629917"/>
                  </a:lnTo>
                  <a:lnTo>
                    <a:pt x="1684787" y="678957"/>
                  </a:lnTo>
                  <a:lnTo>
                    <a:pt x="1657787" y="719003"/>
                  </a:lnTo>
                  <a:lnTo>
                    <a:pt x="1617741" y="746003"/>
                  </a:lnTo>
                  <a:lnTo>
                    <a:pt x="1568702" y="755904"/>
                  </a:lnTo>
                  <a:lnTo>
                    <a:pt x="125985" y="755904"/>
                  </a:lnTo>
                  <a:lnTo>
                    <a:pt x="76946" y="746003"/>
                  </a:lnTo>
                  <a:lnTo>
                    <a:pt x="36900" y="719003"/>
                  </a:lnTo>
                  <a:lnTo>
                    <a:pt x="9900" y="678957"/>
                  </a:lnTo>
                  <a:lnTo>
                    <a:pt x="0" y="629917"/>
                  </a:lnTo>
                  <a:lnTo>
                    <a:pt x="0" y="125986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6788150" y="4065523"/>
              <a:ext cx="74993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Logical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157060" y="2918167"/>
              <a:ext cx="2579370" cy="1335405"/>
            </a:xfrm>
            <a:custGeom>
              <a:avLst/>
              <a:gdLst/>
              <a:ahLst/>
              <a:cxnLst/>
              <a:rect l="l" t="t" r="r" b="b"/>
              <a:pathLst>
                <a:path w="2579370" h="1335404">
                  <a:moveTo>
                    <a:pt x="1731657" y="1297228"/>
                  </a:moveTo>
                  <a:lnTo>
                    <a:pt x="1655457" y="1259128"/>
                  </a:lnTo>
                  <a:lnTo>
                    <a:pt x="1655457" y="1287703"/>
                  </a:lnTo>
                  <a:lnTo>
                    <a:pt x="853084" y="1287691"/>
                  </a:lnTo>
                  <a:lnTo>
                    <a:pt x="853084" y="1306741"/>
                  </a:lnTo>
                  <a:lnTo>
                    <a:pt x="1655457" y="1306753"/>
                  </a:lnTo>
                  <a:lnTo>
                    <a:pt x="1655457" y="1335328"/>
                  </a:lnTo>
                  <a:lnTo>
                    <a:pt x="1712607" y="1306753"/>
                  </a:lnTo>
                  <a:lnTo>
                    <a:pt x="1668157" y="1306753"/>
                  </a:lnTo>
                  <a:lnTo>
                    <a:pt x="1712607" y="1306741"/>
                  </a:lnTo>
                  <a:lnTo>
                    <a:pt x="1731657" y="1297228"/>
                  </a:lnTo>
                  <a:close/>
                </a:path>
                <a:path w="2579370" h="1335404">
                  <a:moveTo>
                    <a:pt x="2579001" y="919264"/>
                  </a:moveTo>
                  <a:lnTo>
                    <a:pt x="2563393" y="891959"/>
                  </a:lnTo>
                  <a:lnTo>
                    <a:pt x="2536748" y="845286"/>
                  </a:lnTo>
                  <a:lnTo>
                    <a:pt x="2520886" y="869061"/>
                  </a:lnTo>
                  <a:lnTo>
                    <a:pt x="1218031" y="0"/>
                  </a:lnTo>
                  <a:lnTo>
                    <a:pt x="1212748" y="7912"/>
                  </a:lnTo>
                  <a:lnTo>
                    <a:pt x="1128966" y="23431"/>
                  </a:lnTo>
                  <a:lnTo>
                    <a:pt x="1146187" y="46228"/>
                  </a:lnTo>
                  <a:lnTo>
                    <a:pt x="0" y="911669"/>
                  </a:lnTo>
                  <a:lnTo>
                    <a:pt x="11468" y="926871"/>
                  </a:lnTo>
                  <a:lnTo>
                    <a:pt x="1157668" y="61429"/>
                  </a:lnTo>
                  <a:lnTo>
                    <a:pt x="1174889" y="84239"/>
                  </a:lnTo>
                  <a:lnTo>
                    <a:pt x="1197533" y="38582"/>
                  </a:lnTo>
                  <a:lnTo>
                    <a:pt x="1208468" y="16522"/>
                  </a:lnTo>
                  <a:lnTo>
                    <a:pt x="2510320" y="884910"/>
                  </a:lnTo>
                  <a:lnTo>
                    <a:pt x="2494457" y="908685"/>
                  </a:lnTo>
                  <a:lnTo>
                    <a:pt x="2579001" y="919264"/>
                  </a:lnTo>
                  <a:close/>
                </a:path>
              </a:pathLst>
            </a:custGeom>
            <a:solidFill>
              <a:srgbClr val="1A8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7332955" y="4898913"/>
              <a:ext cx="22275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Tahoma"/>
                  <a:cs typeface="Tahoma"/>
                </a:rPr>
                <a:t>Implicit</a:t>
              </a:r>
              <a:r>
                <a:rPr sz="1800" spc="-35" dirty="0">
                  <a:latin typeface="Tahoma"/>
                  <a:cs typeface="Tahoma"/>
                </a:rPr>
                <a:t> </a:t>
              </a:r>
              <a:r>
                <a:rPr sz="1800" dirty="0">
                  <a:latin typeface="Tahoma"/>
                  <a:cs typeface="Tahoma"/>
                </a:rPr>
                <a:t>coercion</a:t>
              </a:r>
              <a:r>
                <a:rPr sz="1800" spc="-35" dirty="0">
                  <a:latin typeface="Tahoma"/>
                  <a:cs typeface="Tahoma"/>
                </a:rPr>
                <a:t> </a:t>
              </a:r>
              <a:r>
                <a:rPr sz="1800" spc="-20" dirty="0">
                  <a:latin typeface="Tahoma"/>
                  <a:cs typeface="Tahoma"/>
                </a:rPr>
                <a:t>rules</a:t>
              </a:r>
              <a:endParaRPr sz="1800" dirty="0">
                <a:latin typeface="Tahoma"/>
                <a:cs typeface="Tahom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158114-C524-A167-8829-5C4B19519C24}"/>
                </a:ext>
              </a:extLst>
            </p:cNvPr>
            <p:cNvSpPr txBox="1"/>
            <p:nvPr/>
          </p:nvSpPr>
          <p:spPr>
            <a:xfrm>
              <a:off x="7538084" y="2422851"/>
              <a:ext cx="1624329" cy="310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95910" algn="l">
                <a:lnSpc>
                  <a:spcPts val="1710"/>
                </a:lnSpc>
              </a:pPr>
              <a:r>
                <a:rPr lang="en-US" sz="1800" spc="-10" dirty="0">
                  <a:latin typeface="Arial"/>
                  <a:cs typeface="Arial"/>
                </a:rPr>
                <a:t>Numeric</a:t>
              </a:r>
              <a:endParaRPr lang="en-US" sz="1800" dirty="0">
                <a:latin typeface="Arial"/>
                <a:cs typeface="Arial"/>
              </a:endParaRPr>
            </a:p>
          </p:txBody>
        </p:sp>
      </p:grpSp>
      <p:sp>
        <p:nvSpPr>
          <p:cNvPr id="19" name="object 4">
            <a:extLst>
              <a:ext uri="{FF2B5EF4-FFF2-40B4-BE49-F238E27FC236}">
                <a16:creationId xmlns:a16="http://schemas.microsoft.com/office/drawing/2014/main" id="{79577636-BFB0-177E-A9DE-3BC9E0D8E6A6}"/>
              </a:ext>
            </a:extLst>
          </p:cNvPr>
          <p:cNvSpPr txBox="1"/>
          <p:nvPr/>
        </p:nvSpPr>
        <p:spPr>
          <a:xfrm>
            <a:off x="838201" y="4550546"/>
            <a:ext cx="2438400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as.logical</a:t>
            </a:r>
            <a:r>
              <a:rPr lang="en-US" sz="1800" dirty="0">
                <a:latin typeface="Consolas"/>
                <a:cs typeface="Consolas"/>
              </a:rPr>
              <a:t>(2.3)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[1] TRUE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as.character</a:t>
            </a:r>
            <a:r>
              <a:rPr lang="en-US" sz="1800" dirty="0">
                <a:latin typeface="Consolas"/>
                <a:cs typeface="Consolas"/>
              </a:rPr>
              <a:t>(2)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[1] "2"</a:t>
            </a: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69FD70D7-1C1F-CEDE-E6FF-0CDB5BEB93C2}"/>
              </a:ext>
            </a:extLst>
          </p:cNvPr>
          <p:cNvSpPr txBox="1"/>
          <p:nvPr/>
        </p:nvSpPr>
        <p:spPr>
          <a:xfrm>
            <a:off x="3657600" y="4562739"/>
            <a:ext cx="2438400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as.numeric</a:t>
            </a:r>
            <a:r>
              <a:rPr lang="en-US" sz="1800" dirty="0">
                <a:latin typeface="Consolas"/>
                <a:cs typeface="Consolas"/>
              </a:rPr>
              <a:t>(TRUE)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[1] 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as.character</a:t>
            </a:r>
            <a:r>
              <a:rPr lang="en-US" sz="1800" dirty="0">
                <a:latin typeface="Consolas"/>
                <a:cs typeface="Consolas"/>
              </a:rPr>
              <a:t>(TRUE)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nsolas"/>
                <a:cs typeface="Consolas"/>
              </a:rPr>
              <a:t>[1] "TRUE"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INITIALIZE</a:t>
            </a:r>
            <a:r>
              <a:rPr spc="-130" dirty="0"/>
              <a:t> </a:t>
            </a:r>
            <a:r>
              <a:rPr dirty="0"/>
              <a:t>A</a:t>
            </a:r>
            <a:r>
              <a:rPr spc="-140" dirty="0"/>
              <a:t> </a:t>
            </a:r>
            <a:r>
              <a:rPr spc="-50" dirty="0"/>
              <a:t>VECTOR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8150860" cy="203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Initialize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vector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vector()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vector(length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=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5)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Consolas"/>
              <a:cs typeface="Consolas"/>
            </a:endParaRPr>
          </a:p>
          <a:p>
            <a:pPr marL="285750">
              <a:lnSpc>
                <a:spcPct val="100000"/>
              </a:lnSpc>
              <a:tabLst>
                <a:tab pos="538480" algn="l"/>
              </a:tabLst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num_vector</a:t>
            </a:r>
            <a:r>
              <a:rPr lang="en-US" sz="1800" dirty="0">
                <a:latin typeface="Consolas"/>
                <a:cs typeface="Consolas"/>
              </a:rPr>
              <a:t> &lt;- vector(mode = "numeric", length = 10)</a:t>
            </a:r>
          </a:p>
          <a:p>
            <a:pPr marL="285750">
              <a:lnSpc>
                <a:spcPct val="100000"/>
              </a:lnSpc>
              <a:tabLst>
                <a:tab pos="538480" algn="l"/>
              </a:tabLst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num_vector</a:t>
            </a:r>
            <a:endParaRPr lang="en-US" sz="1800" dirty="0">
              <a:latin typeface="Consolas"/>
              <a:cs typeface="Consolas"/>
            </a:endParaRPr>
          </a:p>
          <a:p>
            <a:pPr marL="285750">
              <a:lnSpc>
                <a:spcPct val="100000"/>
              </a:lnSpc>
              <a:tabLst>
                <a:tab pos="538480" algn="l"/>
              </a:tabLst>
            </a:pPr>
            <a:r>
              <a:rPr lang="en-US" sz="1800" dirty="0">
                <a:latin typeface="Consolas"/>
                <a:cs typeface="Consolas"/>
              </a:rPr>
              <a:t> [1] 0 0 0 0 0 0 0 0 0 0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C2CE0D5-1850-CAAD-AF0B-E67C7C14E7BF}"/>
              </a:ext>
            </a:extLst>
          </p:cNvPr>
          <p:cNvSpPr txBox="1"/>
          <p:nvPr/>
        </p:nvSpPr>
        <p:spPr>
          <a:xfrm>
            <a:off x="706813" y="3048000"/>
            <a:ext cx="6626860" cy="900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Get the length of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vector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lang="en-US" sz="2000" b="1" spc="-25" dirty="0">
                <a:latin typeface="Arial"/>
                <a:cs typeface="Arial"/>
              </a:rPr>
              <a:t>length</a:t>
            </a:r>
            <a:r>
              <a:rPr sz="2000" b="1" spc="-10" dirty="0">
                <a:latin typeface="Consolas"/>
                <a:cs typeface="Consolas"/>
              </a:rPr>
              <a:t>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lang="en-US" spc="-10" dirty="0">
                <a:latin typeface="Consolas"/>
                <a:cs typeface="Consolas"/>
              </a:rPr>
              <a:t>l</a:t>
            </a:r>
            <a:r>
              <a:rPr lang="en-US" sz="1800" spc="-10" dirty="0">
                <a:latin typeface="Consolas"/>
                <a:cs typeface="Consolas"/>
              </a:rPr>
              <a:t>ength(</a:t>
            </a:r>
            <a:r>
              <a:rPr lang="en-US" sz="1800" dirty="0" err="1">
                <a:latin typeface="Consolas"/>
                <a:cs typeface="Consolas"/>
              </a:rPr>
              <a:t>num_vector</a:t>
            </a:r>
            <a:r>
              <a:rPr lang="en-US" sz="1800" spc="-10" dirty="0">
                <a:latin typeface="Consolas"/>
                <a:cs typeface="Consolas"/>
              </a:rPr>
              <a:t>)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lang="en-US" sz="1800" dirty="0">
                <a:latin typeface="Consolas"/>
                <a:cs typeface="Consolas"/>
              </a:rPr>
              <a:t> 10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NAME</a:t>
            </a:r>
            <a:r>
              <a:rPr spc="-155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70" dirty="0"/>
              <a:t>VECTOR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980947"/>
            <a:ext cx="6423025" cy="2713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lang="en-US" sz="1800" b="1" dirty="0">
                <a:latin typeface="Arial"/>
                <a:cs typeface="Arial"/>
              </a:rPr>
              <a:t>Name the elements in a vector </a:t>
            </a:r>
            <a:r>
              <a:rPr sz="1800" b="1" dirty="0">
                <a:latin typeface="Arial"/>
                <a:cs typeface="Arial"/>
              </a:rPr>
              <a:t>–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names()</a:t>
            </a:r>
            <a:endParaRPr sz="1800" dirty="0">
              <a:latin typeface="Arial"/>
              <a:cs typeface="Arial"/>
            </a:endParaRPr>
          </a:p>
          <a:p>
            <a:pPr marL="263525" indent="-251460">
              <a:lnSpc>
                <a:spcPts val="2135"/>
              </a:lnSpc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price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c(5.3,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3.5,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6.7,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11.9)</a:t>
            </a:r>
            <a:endParaRPr sz="1800" dirty="0">
              <a:latin typeface="Consolas"/>
              <a:cs typeface="Consolas"/>
            </a:endParaRPr>
          </a:p>
          <a:p>
            <a:pPr marL="263525" indent="-251460">
              <a:lnSpc>
                <a:spcPts val="2135"/>
              </a:lnSpc>
              <a:spcBef>
                <a:spcPts val="25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price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5.3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3.5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6.7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11.9</a:t>
            </a:r>
            <a:endParaRPr lang="en-US" sz="1800" spc="-20" dirty="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endParaRPr sz="180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fruits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c("apple",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"orange",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"banana",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"mongo")</a:t>
            </a:r>
            <a:endParaRPr sz="1800" dirty="0">
              <a:latin typeface="Consolas"/>
              <a:cs typeface="Consolas"/>
            </a:endParaRPr>
          </a:p>
          <a:p>
            <a:pPr marL="263525" indent="-250825">
              <a:lnSpc>
                <a:spcPts val="2135"/>
              </a:lnSpc>
              <a:spcBef>
                <a:spcPts val="25"/>
              </a:spcBef>
              <a:buFont typeface="Consolas"/>
              <a:buChar char="&gt;"/>
              <a:tabLst>
                <a:tab pos="263525" algn="l"/>
              </a:tabLst>
            </a:pPr>
            <a:r>
              <a:rPr sz="1800" b="1" dirty="0">
                <a:latin typeface="Consolas"/>
                <a:cs typeface="Consolas"/>
              </a:rPr>
              <a:t>names</a:t>
            </a:r>
            <a:r>
              <a:rPr sz="1800" dirty="0">
                <a:latin typeface="Consolas"/>
                <a:cs typeface="Consolas"/>
              </a:rPr>
              <a:t>(price)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fruits</a:t>
            </a:r>
            <a:endParaRPr sz="1800" dirty="0">
              <a:latin typeface="Consolas"/>
              <a:cs typeface="Consolas"/>
            </a:endParaRPr>
          </a:p>
          <a:p>
            <a:pPr marL="263525" indent="-251460">
              <a:lnSpc>
                <a:spcPts val="2135"/>
              </a:lnSpc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p</a:t>
            </a:r>
            <a:r>
              <a:rPr sz="1800" spc="-10" dirty="0">
                <a:latin typeface="Consolas"/>
                <a:cs typeface="Consolas"/>
              </a:rPr>
              <a:t>rice</a:t>
            </a:r>
            <a:endParaRPr lang="en-US" sz="1800" spc="-10" dirty="0">
              <a:latin typeface="Consolas"/>
              <a:cs typeface="Consolas"/>
            </a:endParaRPr>
          </a:p>
          <a:p>
            <a:pPr marL="12065">
              <a:lnSpc>
                <a:spcPts val="2135"/>
              </a:lnSpc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apple orange banana  mongo </a:t>
            </a:r>
          </a:p>
          <a:p>
            <a:pPr marL="12065">
              <a:lnSpc>
                <a:spcPts val="2135"/>
              </a:lnSpc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   5.3    3.5    6.7   11.9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3851275"/>
            <a:ext cx="8179434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Assign</a:t>
            </a:r>
            <a:r>
              <a:rPr lang="en-US" sz="1800" b="1" spc="-10" dirty="0">
                <a:latin typeface="Arial"/>
                <a:cs typeface="Arial"/>
              </a:rPr>
              <a:t> names to the elements</a:t>
            </a:r>
            <a:endParaRPr lang="en-HK" sz="1800" dirty="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lang="en-HK" sz="1800" dirty="0">
                <a:latin typeface="Consolas"/>
                <a:cs typeface="Consolas"/>
              </a:rPr>
              <a:t>price</a:t>
            </a:r>
            <a:r>
              <a:rPr lang="en-HK" sz="1800" spc="-3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&lt;-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c(apple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=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5.3,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orange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=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3.5,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banana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=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6.7,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mongo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=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spc="-10" dirty="0">
                <a:latin typeface="Consolas"/>
                <a:cs typeface="Consolas"/>
              </a:rPr>
              <a:t>11.9)</a:t>
            </a:r>
            <a:endParaRPr lang="en-HK" sz="1800" dirty="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870" y="4550834"/>
            <a:ext cx="5730240" cy="1754505"/>
          </a:xfrm>
          <a:prstGeom prst="rect">
            <a:avLst/>
          </a:prstGeom>
          <a:ln w="26425">
            <a:solidFill>
              <a:srgbClr val="1A8628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sz="1800" dirty="0">
                <a:latin typeface="Arial"/>
                <a:cs typeface="Arial"/>
              </a:rPr>
              <a:t>Quiz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syntactically</a:t>
            </a:r>
            <a:r>
              <a:rPr sz="1800" spc="-10" dirty="0">
                <a:latin typeface="Arial"/>
                <a:cs typeface="Arial"/>
              </a:rPr>
              <a:t> correct?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 dirty="0">
              <a:latin typeface="Arial"/>
              <a:cs typeface="Arial"/>
            </a:endParaRPr>
          </a:p>
          <a:p>
            <a:pPr marL="91440" marR="739775">
              <a:lnSpc>
                <a:spcPct val="102200"/>
              </a:lnSpc>
            </a:pPr>
            <a:r>
              <a:rPr sz="1800" dirty="0">
                <a:latin typeface="Consolas"/>
                <a:cs typeface="Consolas"/>
              </a:rPr>
              <a:t>price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c(apple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&lt;-</a:t>
            </a:r>
            <a:r>
              <a:rPr sz="18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5.3,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orange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&lt;-</a:t>
            </a:r>
            <a:r>
              <a:rPr sz="18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3.5, </a:t>
            </a:r>
            <a:r>
              <a:rPr sz="1800" dirty="0">
                <a:latin typeface="Consolas"/>
                <a:cs typeface="Consolas"/>
              </a:rPr>
              <a:t>banana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&lt;-</a:t>
            </a:r>
            <a:r>
              <a:rPr sz="18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6.7,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mongo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&lt;-</a:t>
            </a:r>
            <a:r>
              <a:rPr sz="1800" spc="-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11.9)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what’s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difference?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7696" y="4581144"/>
            <a:ext cx="627888" cy="6278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82461" y="4689332"/>
            <a:ext cx="5730240" cy="1477645"/>
          </a:xfrm>
          <a:prstGeom prst="rect">
            <a:avLst/>
          </a:prstGeom>
          <a:ln w="26425">
            <a:solidFill>
              <a:srgbClr val="1A8628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about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this?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 dirty="0">
              <a:latin typeface="Arial"/>
              <a:cs typeface="Arial"/>
            </a:endParaRPr>
          </a:p>
          <a:p>
            <a:pPr marL="90805" marR="424180" indent="63500">
              <a:lnSpc>
                <a:spcPct val="102200"/>
              </a:lnSpc>
            </a:pPr>
            <a:r>
              <a:rPr sz="1800" dirty="0">
                <a:latin typeface="Consolas"/>
                <a:cs typeface="Consolas"/>
              </a:rPr>
              <a:t>price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c("apple"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5.3,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"orange"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3.5, </a:t>
            </a:r>
            <a:r>
              <a:rPr sz="1800" dirty="0">
                <a:latin typeface="Consolas"/>
                <a:cs typeface="Consolas"/>
              </a:rPr>
              <a:t>"banana"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6.7,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"mongo"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11.9)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5576" y="4727447"/>
            <a:ext cx="627887" cy="627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7181850" cy="330860"/>
          </a:xfrm>
        </p:spPr>
        <p:txBody>
          <a:bodyPr vert="horz" wrap="square" lIns="0" tIns="13335" rIns="0" bIns="0" rtlCol="0">
            <a:sp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C4F03C-E8D8-B2E7-4F01-AAE20CE1B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50" y="841694"/>
            <a:ext cx="10985500" cy="4673916"/>
          </a:xfrm>
        </p:spPr>
        <p:txBody>
          <a:bodyPr wrap="square" lIns="0" tIns="0" rIns="0" bIns="0">
            <a:noAutofit/>
          </a:bodyPr>
          <a:lstStyle/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Dr. Shengjun Mao(</a:t>
            </a:r>
            <a:r>
              <a:rPr lang="en-US" b="1" dirty="0" err="1">
                <a:cs typeface="Arial"/>
              </a:rPr>
              <a:t>毛聲俊</a:t>
            </a:r>
            <a:r>
              <a:rPr lang="en-US" b="1" dirty="0">
                <a:cs typeface="Arial"/>
              </a:rPr>
              <a:t>)</a:t>
            </a:r>
          </a:p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Email: </a:t>
            </a:r>
            <a:r>
              <a:rPr lang="en-US" b="1" dirty="0">
                <a:cs typeface="Arial"/>
                <a:hlinkClick r:id="rId2"/>
              </a:rPr>
              <a:t>maosj@hku.hk</a:t>
            </a:r>
            <a:endParaRPr lang="en-US" b="1" dirty="0">
              <a:cs typeface="Arial"/>
            </a:endParaRPr>
          </a:p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Office: KK 813, K.K. Leung Building</a:t>
            </a:r>
          </a:p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PhD from University of California, Irvine</a:t>
            </a:r>
          </a:p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Area: Information Systems</a:t>
            </a:r>
          </a:p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Research Interest: Online platforms, Digital Economy, Mobile apps, Gamification etc.</a:t>
            </a:r>
          </a:p>
          <a:p>
            <a:pPr marL="287020" indent="-274320">
              <a:spcBef>
                <a:spcPts val="320"/>
              </a:spcBef>
              <a:buClr>
                <a:srgbClr val="1A8628"/>
              </a:buClr>
              <a:buFont typeface="Arial"/>
              <a:tabLst>
                <a:tab pos="286385" algn="l"/>
                <a:tab pos="287020" algn="l"/>
              </a:tabLst>
            </a:pPr>
            <a:r>
              <a:rPr lang="en-US" b="1" dirty="0">
                <a:cs typeface="Arial"/>
              </a:rPr>
              <a:t>Teaching philosophy: Sharing things that you have learned earlier than others.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spc="-65" dirty="0"/>
              <a:t>ARITHMETICS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665988"/>
            <a:ext cx="7071995" cy="456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Computations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element-</a:t>
            </a:r>
            <a:r>
              <a:rPr sz="2000" b="1" spc="-20" dirty="0">
                <a:latin typeface="Arial"/>
                <a:cs typeface="Arial"/>
              </a:rPr>
              <a:t>wise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vector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single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value</a:t>
            </a:r>
            <a:endParaRPr sz="2000" dirty="0">
              <a:latin typeface="Arial"/>
              <a:cs typeface="Arial"/>
            </a:endParaRPr>
          </a:p>
          <a:p>
            <a:pPr marL="537845" lvl="1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daily_income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c(Tom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10,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Jimmy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23,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Lucy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17)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145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monthly_income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daily_income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*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30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25"/>
              </a:spcBef>
              <a:buChar char="&gt;"/>
              <a:tabLst>
                <a:tab pos="537845" algn="l"/>
              </a:tabLst>
            </a:pPr>
            <a:r>
              <a:rPr sz="1800" spc="-10" dirty="0">
                <a:latin typeface="Consolas"/>
                <a:cs typeface="Consolas"/>
              </a:rPr>
              <a:t>monthly_income</a:t>
            </a:r>
            <a:endParaRPr sz="1800" dirty="0">
              <a:latin typeface="Consolas"/>
              <a:cs typeface="Consolas"/>
            </a:endParaRPr>
          </a:p>
          <a:p>
            <a:pPr marL="41211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Tom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Jimmy</a:t>
            </a:r>
            <a:r>
              <a:rPr sz="1800" spc="-20" dirty="0">
                <a:latin typeface="Consolas"/>
                <a:cs typeface="Consolas"/>
              </a:rPr>
              <a:t> Lucy</a:t>
            </a:r>
            <a:endParaRPr sz="1800" dirty="0">
              <a:latin typeface="Consolas"/>
              <a:cs typeface="Consolas"/>
            </a:endParaRPr>
          </a:p>
          <a:p>
            <a:pPr marL="412115">
              <a:lnSpc>
                <a:spcPct val="100000"/>
              </a:lnSpc>
              <a:spcBef>
                <a:spcPts val="45"/>
              </a:spcBef>
              <a:tabLst>
                <a:tab pos="1164590" algn="l"/>
                <a:tab pos="1791970" algn="l"/>
              </a:tabLst>
            </a:pPr>
            <a:r>
              <a:rPr sz="1800" spc="-25" dirty="0">
                <a:latin typeface="Consolas"/>
                <a:cs typeface="Consolas"/>
              </a:rPr>
              <a:t>300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690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510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Consolas"/>
              <a:cs typeface="Consolas"/>
            </a:endParaRPr>
          </a:p>
          <a:p>
            <a:pPr marL="287020" indent="-274320">
              <a:lnSpc>
                <a:spcPct val="100000"/>
              </a:lnSpc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vector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vector</a:t>
            </a:r>
            <a:endParaRPr sz="2000" dirty="0">
              <a:latin typeface="Arial"/>
              <a:cs typeface="Arial"/>
            </a:endParaRPr>
          </a:p>
          <a:p>
            <a:pPr marL="537845" lvl="1" indent="-251460">
              <a:lnSpc>
                <a:spcPct val="100000"/>
              </a:lnSpc>
              <a:spcBef>
                <a:spcPts val="80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monthly_expenses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c(200,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700,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350)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50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monthly_savings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monthly_income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-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monthly_expenses</a:t>
            </a:r>
            <a:endParaRPr sz="1800" dirty="0">
              <a:latin typeface="Consolas"/>
              <a:cs typeface="Consolas"/>
            </a:endParaRPr>
          </a:p>
          <a:p>
            <a:pPr marL="412115" marR="4645025" lvl="1" indent="-125730">
              <a:lnSpc>
                <a:spcPct val="102200"/>
              </a:lnSpc>
              <a:spcBef>
                <a:spcPts val="95"/>
              </a:spcBef>
              <a:buChar char="&gt;"/>
              <a:tabLst>
                <a:tab pos="537845" algn="l"/>
              </a:tabLst>
            </a:pP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 err="1">
                <a:latin typeface="Consolas"/>
                <a:cs typeface="Consolas"/>
              </a:rPr>
              <a:t>monthly_savings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Tom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Jimmy</a:t>
            </a:r>
            <a:r>
              <a:rPr sz="1800" spc="-20" dirty="0">
                <a:latin typeface="Consolas"/>
                <a:cs typeface="Consolas"/>
              </a:rPr>
              <a:t> Lucy</a:t>
            </a:r>
            <a:endParaRPr sz="1800" dirty="0">
              <a:latin typeface="Consolas"/>
              <a:cs typeface="Consolas"/>
            </a:endParaRPr>
          </a:p>
          <a:p>
            <a:pPr marL="412115">
              <a:lnSpc>
                <a:spcPct val="100000"/>
              </a:lnSpc>
              <a:spcBef>
                <a:spcPts val="120"/>
              </a:spcBef>
              <a:tabLst>
                <a:tab pos="1164590" algn="l"/>
                <a:tab pos="1791970" algn="l"/>
              </a:tabLst>
            </a:pPr>
            <a:r>
              <a:rPr sz="1800" spc="-25" dirty="0">
                <a:latin typeface="Consolas"/>
                <a:cs typeface="Consolas"/>
              </a:rPr>
              <a:t>100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10" dirty="0">
                <a:latin typeface="Consolas"/>
                <a:cs typeface="Consolas"/>
              </a:rPr>
              <a:t>-</a:t>
            </a:r>
            <a:r>
              <a:rPr sz="1800" spc="-25" dirty="0">
                <a:latin typeface="Consolas"/>
                <a:cs typeface="Consolas"/>
              </a:rPr>
              <a:t>10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160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6655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spc="-65" dirty="0"/>
              <a:t>ARITHMETICS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665988"/>
            <a:ext cx="4916805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Computations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performed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element-</a:t>
            </a:r>
            <a:r>
              <a:rPr sz="2000" b="1" spc="-20" dirty="0">
                <a:latin typeface="Arial"/>
                <a:cs typeface="Arial"/>
              </a:rPr>
              <a:t>wise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Compare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two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vectors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1765704"/>
          <a:ext cx="3702049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3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282575" indent="-251460">
                        <a:lnSpc>
                          <a:spcPts val="1695"/>
                        </a:lnSpc>
                        <a:buChar char="&gt;"/>
                        <a:tabLst>
                          <a:tab pos="283210" algn="l"/>
                        </a:tabLst>
                      </a:pPr>
                      <a:r>
                        <a:rPr lang="en-HK" sz="1800" dirty="0">
                          <a:latin typeface="Consolas"/>
                          <a:cs typeface="Consolas"/>
                        </a:rPr>
                        <a:t>c(1,</a:t>
                      </a:r>
                      <a:r>
                        <a:rPr lang="en-HK"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HK" sz="1800" spc="-25" dirty="0">
                          <a:latin typeface="Consolas"/>
                          <a:cs typeface="Consolas"/>
                        </a:rPr>
                        <a:t>2,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3)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3055" indent="-251460">
                        <a:lnSpc>
                          <a:spcPts val="1695"/>
                        </a:lnSpc>
                        <a:buChar char="&gt;"/>
                        <a:tabLst>
                          <a:tab pos="313690" algn="l"/>
                        </a:tabLst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c(TRUE,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NA,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 0)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[1]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NA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556764"/>
            <a:ext cx="3161665" cy="144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c(0,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2)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&amp;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c(7,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8,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9)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TRUE</a:t>
            </a:r>
            <a:r>
              <a:rPr sz="1800" spc="-20" dirty="0">
                <a:latin typeface="Consolas"/>
                <a:cs typeface="Consolas"/>
              </a:rPr>
              <a:t> TRUE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!c(0,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2)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TRUE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02382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spc="-60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9944" y="770010"/>
            <a:ext cx="7950200" cy="291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Generate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numeric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vector</a:t>
            </a:r>
            <a:endParaRPr sz="2000" dirty="0">
              <a:latin typeface="Arial"/>
              <a:cs typeface="Arial"/>
            </a:endParaRPr>
          </a:p>
          <a:p>
            <a:pPr marL="537845" indent="-251460">
              <a:lnSpc>
                <a:spcPct val="100000"/>
              </a:lnSpc>
              <a:spcBef>
                <a:spcPts val="105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vec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sample(1:100,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lang="en-US" sz="1800" spc="-25" dirty="0">
                <a:latin typeface="Consolas"/>
                <a:cs typeface="Consolas"/>
              </a:rPr>
              <a:t>size = </a:t>
            </a:r>
            <a:r>
              <a:rPr sz="1800" dirty="0">
                <a:latin typeface="Consolas"/>
                <a:cs typeface="Consolas"/>
              </a:rPr>
              <a:t>10,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replace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=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FALSE)</a:t>
            </a:r>
            <a:endParaRPr sz="1800" dirty="0">
              <a:latin typeface="Consolas"/>
              <a:cs typeface="Consolas"/>
            </a:endParaRPr>
          </a:p>
          <a:p>
            <a:pPr marL="537845" indent="-251460">
              <a:lnSpc>
                <a:spcPct val="100000"/>
              </a:lnSpc>
              <a:spcBef>
                <a:spcPts val="120"/>
              </a:spcBef>
              <a:buChar char="&gt;"/>
              <a:tabLst>
                <a:tab pos="537845" algn="l"/>
              </a:tabLst>
            </a:pPr>
            <a:r>
              <a:rPr sz="1800" spc="-25" dirty="0">
                <a:latin typeface="Consolas"/>
                <a:cs typeface="Consolas"/>
              </a:rPr>
              <a:t>vec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45"/>
              </a:spcBef>
              <a:tabLst>
                <a:tab pos="2795270" algn="l"/>
                <a:tab pos="3171825" algn="l"/>
              </a:tabLst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59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94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35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47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3</a:t>
            </a:r>
            <a:r>
              <a:rPr sz="1800" dirty="0">
                <a:latin typeface="Consolas"/>
                <a:cs typeface="Consolas"/>
              </a:rPr>
              <a:t>	9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82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77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22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Consolas"/>
              <a:cs typeface="Consolas"/>
            </a:endParaRPr>
          </a:p>
          <a:p>
            <a:pPr marL="537845" indent="-252095">
              <a:lnSpc>
                <a:spcPct val="100000"/>
              </a:lnSpc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name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c("a",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"b",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"c",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"d",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"e",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"f",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"g",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"h",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"i",</a:t>
            </a:r>
            <a:r>
              <a:rPr sz="1800" spc="-20" dirty="0">
                <a:latin typeface="Consolas"/>
                <a:cs typeface="Consolas"/>
              </a:rPr>
              <a:t> "j")</a:t>
            </a:r>
            <a:endParaRPr sz="1800" dirty="0">
              <a:latin typeface="Consolas"/>
              <a:cs typeface="Consolas"/>
            </a:endParaRPr>
          </a:p>
          <a:p>
            <a:pPr marL="537845" indent="-252095">
              <a:lnSpc>
                <a:spcPct val="100000"/>
              </a:lnSpc>
              <a:spcBef>
                <a:spcPts val="120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names(vec)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name</a:t>
            </a:r>
            <a:endParaRPr sz="1800" dirty="0">
              <a:latin typeface="Consolas"/>
              <a:cs typeface="Consolas"/>
            </a:endParaRPr>
          </a:p>
          <a:p>
            <a:pPr marL="537845" indent="-251460">
              <a:lnSpc>
                <a:spcPct val="100000"/>
              </a:lnSpc>
              <a:spcBef>
                <a:spcPts val="145"/>
              </a:spcBef>
              <a:buChar char="&gt;"/>
              <a:tabLst>
                <a:tab pos="537845" algn="l"/>
              </a:tabLst>
            </a:pPr>
            <a:r>
              <a:rPr sz="1800" spc="-25" dirty="0">
                <a:latin typeface="Consolas"/>
                <a:cs typeface="Consolas"/>
              </a:rPr>
              <a:t>vec</a:t>
            </a:r>
            <a:endParaRPr sz="1800" dirty="0">
              <a:latin typeface="Consolas"/>
              <a:cs typeface="Consolas"/>
            </a:endParaRPr>
          </a:p>
          <a:p>
            <a:pPr marR="4017645" algn="r">
              <a:lnSpc>
                <a:spcPct val="100000"/>
              </a:lnSpc>
              <a:spcBef>
                <a:spcPts val="50"/>
              </a:spcBef>
              <a:tabLst>
                <a:tab pos="375920" algn="l"/>
                <a:tab pos="752475" algn="l"/>
                <a:tab pos="1128395" algn="l"/>
                <a:tab pos="1504950" algn="l"/>
                <a:tab pos="1880870" algn="l"/>
                <a:tab pos="2257425" algn="l"/>
                <a:tab pos="2633345" algn="l"/>
                <a:tab pos="3009265" algn="l"/>
                <a:tab pos="3385820" algn="l"/>
              </a:tabLst>
            </a:pPr>
            <a:r>
              <a:rPr sz="1800" spc="-50" dirty="0">
                <a:latin typeface="Consolas"/>
                <a:cs typeface="Consolas"/>
              </a:rPr>
              <a:t>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b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c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d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f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g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h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i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j</a:t>
            </a:r>
            <a:endParaRPr sz="1800" dirty="0">
              <a:latin typeface="Consolas"/>
              <a:cs typeface="Consolas"/>
            </a:endParaRPr>
          </a:p>
          <a:p>
            <a:pPr marR="4017645" algn="r">
              <a:lnSpc>
                <a:spcPct val="100000"/>
              </a:lnSpc>
              <a:spcBef>
                <a:spcPts val="140"/>
              </a:spcBef>
              <a:tabLst>
                <a:tab pos="2006600" algn="l"/>
                <a:tab pos="2383155" algn="l"/>
              </a:tabLst>
            </a:pPr>
            <a:r>
              <a:rPr sz="1800" dirty="0">
                <a:latin typeface="Consolas"/>
                <a:cs typeface="Consolas"/>
              </a:rPr>
              <a:t>59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94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35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47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3</a:t>
            </a:r>
            <a:r>
              <a:rPr sz="1800" dirty="0">
                <a:latin typeface="Consolas"/>
                <a:cs typeface="Consolas"/>
              </a:rPr>
              <a:t>	9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82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77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22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34400"/>
              </p:ext>
            </p:extLst>
          </p:nvPr>
        </p:nvGraphicFramePr>
        <p:xfrm>
          <a:off x="847087" y="4630030"/>
          <a:ext cx="10484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Index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j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Value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59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94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41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35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47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dirty="0">
                          <a:latin typeface="Arial"/>
                          <a:cs typeface="Arial"/>
                        </a:rPr>
                        <a:t>3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dirty="0">
                          <a:latin typeface="Arial"/>
                          <a:cs typeface="Arial"/>
                        </a:rPr>
                        <a:t>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</a:t>
                      </a:r>
                      <a:r>
                        <a:rPr lang="en-HK" sz="1800" spc="-25" dirty="0">
                          <a:latin typeface="Arial"/>
                          <a:cs typeface="Arial"/>
                        </a:rPr>
                        <a:t>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77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HK" sz="1800" spc="-25" dirty="0">
                          <a:latin typeface="Arial"/>
                          <a:cs typeface="Arial"/>
                        </a:rPr>
                        <a:t>22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spc="-60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685800"/>
            <a:ext cx="4036060" cy="1205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Subsetting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ind</a:t>
            </a:r>
            <a:r>
              <a:rPr lang="en-US" sz="2000" b="1" spc="-10" dirty="0">
                <a:latin typeface="Arial"/>
                <a:cs typeface="Arial"/>
              </a:rPr>
              <a:t>ic</a:t>
            </a:r>
            <a:r>
              <a:rPr sz="2000" b="1" spc="-10" dirty="0">
                <a:latin typeface="Arial"/>
                <a:cs typeface="Arial"/>
              </a:rPr>
              <a:t>es</a:t>
            </a:r>
            <a:endParaRPr sz="2000" dirty="0">
              <a:latin typeface="Arial"/>
              <a:cs typeface="Arial"/>
            </a:endParaRPr>
          </a:p>
          <a:p>
            <a:pPr marL="412115" marR="1624965" lvl="1" indent="-125730">
              <a:lnSpc>
                <a:spcPts val="2280"/>
              </a:lnSpc>
              <a:spcBef>
                <a:spcPts val="80"/>
              </a:spcBef>
              <a:buChar char="&gt;"/>
              <a:tabLst>
                <a:tab pos="537845" algn="l"/>
              </a:tabLst>
            </a:pP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 err="1">
                <a:latin typeface="Consolas"/>
                <a:cs typeface="Consolas"/>
              </a:rPr>
              <a:t>vec</a:t>
            </a:r>
            <a:r>
              <a:rPr sz="1800" spc="-10" dirty="0">
                <a:latin typeface="Consolas"/>
                <a:cs typeface="Consolas"/>
              </a:rPr>
              <a:t>[1] </a:t>
            </a:r>
            <a:endParaRPr lang="en-US" sz="1800" spc="-10" dirty="0">
              <a:latin typeface="Consolas"/>
              <a:cs typeface="Consolas"/>
            </a:endParaRPr>
          </a:p>
          <a:p>
            <a:pPr marL="286385" marR="1624965" lvl="1">
              <a:lnSpc>
                <a:spcPts val="2280"/>
              </a:lnSpc>
              <a:spcBef>
                <a:spcPts val="80"/>
              </a:spcBef>
              <a:tabLst>
                <a:tab pos="537845" algn="l"/>
              </a:tabLst>
            </a:pPr>
            <a:r>
              <a:rPr sz="1800" spc="-50" dirty="0">
                <a:latin typeface="Consolas"/>
                <a:cs typeface="Consolas"/>
              </a:rPr>
              <a:t>a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ts val="2110"/>
              </a:lnSpc>
            </a:pPr>
            <a:r>
              <a:rPr sz="1800" spc="-25" dirty="0">
                <a:latin typeface="Consolas"/>
                <a:cs typeface="Consolas"/>
              </a:rPr>
              <a:t>59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2131568"/>
            <a:ext cx="2157730" cy="8972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22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vec[c(3,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4,</a:t>
            </a:r>
            <a:r>
              <a:rPr sz="1800" spc="-25" dirty="0">
                <a:latin typeface="Consolas"/>
                <a:cs typeface="Consolas"/>
              </a:rPr>
              <a:t> 5)]</a:t>
            </a:r>
            <a:endParaRPr sz="1800" dirty="0">
              <a:latin typeface="Consolas"/>
              <a:cs typeface="Consolas"/>
            </a:endParaRPr>
          </a:p>
          <a:p>
            <a:pPr marR="1133475" algn="r">
              <a:lnSpc>
                <a:spcPct val="100000"/>
              </a:lnSpc>
              <a:spcBef>
                <a:spcPts val="120"/>
              </a:spcBef>
              <a:tabLst>
                <a:tab pos="375920" algn="l"/>
                <a:tab pos="752475" algn="l"/>
              </a:tabLst>
            </a:pPr>
            <a:r>
              <a:rPr sz="1800" spc="-50" dirty="0">
                <a:latin typeface="Consolas"/>
                <a:cs typeface="Consolas"/>
              </a:rPr>
              <a:t>c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d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endParaRPr sz="1800" dirty="0">
              <a:latin typeface="Consolas"/>
              <a:cs typeface="Consolas"/>
            </a:endParaRPr>
          </a:p>
          <a:p>
            <a:pPr marR="1133475" algn="r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41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35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35" dirty="0">
                <a:latin typeface="Consolas"/>
                <a:cs typeface="Consolas"/>
              </a:rPr>
              <a:t>47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660" y="3302000"/>
            <a:ext cx="4541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vec[-</a:t>
            </a:r>
            <a:r>
              <a:rPr sz="1800" dirty="0">
                <a:latin typeface="Consolas"/>
                <a:cs typeface="Consolas"/>
              </a:rPr>
              <a:t>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#all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but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the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first</a:t>
            </a:r>
            <a:r>
              <a:rPr sz="1800" spc="-10" dirty="0">
                <a:latin typeface="Consolas"/>
                <a:cs typeface="Consolas"/>
              </a:rPr>
              <a:t> element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60" y="3561080"/>
            <a:ext cx="3286760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44"/>
              </a:spcBef>
              <a:tabLst>
                <a:tab pos="375920" algn="l"/>
                <a:tab pos="752475" algn="l"/>
                <a:tab pos="1128395" algn="l"/>
                <a:tab pos="1504950" algn="l"/>
                <a:tab pos="1880870" algn="l"/>
                <a:tab pos="2257425" algn="l"/>
                <a:tab pos="2633345" algn="l"/>
                <a:tab pos="3009265" algn="l"/>
              </a:tabLst>
            </a:pPr>
            <a:r>
              <a:rPr sz="1800" spc="-50" dirty="0">
                <a:latin typeface="Consolas"/>
                <a:cs typeface="Consolas"/>
              </a:rPr>
              <a:t>b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c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d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f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g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h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i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j</a:t>
            </a:r>
            <a:endParaRPr sz="1800">
              <a:latin typeface="Consolas"/>
              <a:cs typeface="Consolas"/>
            </a:endParaRPr>
          </a:p>
          <a:p>
            <a:pPr marR="5080" algn="r">
              <a:lnSpc>
                <a:spcPct val="100000"/>
              </a:lnSpc>
              <a:spcBef>
                <a:spcPts val="140"/>
              </a:spcBef>
              <a:tabLst>
                <a:tab pos="1630045" algn="l"/>
                <a:tab pos="2006600" algn="l"/>
              </a:tabLst>
            </a:pPr>
            <a:r>
              <a:rPr sz="1800" dirty="0">
                <a:latin typeface="Consolas"/>
                <a:cs typeface="Consolas"/>
              </a:rPr>
              <a:t>94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35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47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3</a:t>
            </a:r>
            <a:r>
              <a:rPr sz="1800" dirty="0">
                <a:latin typeface="Consolas"/>
                <a:cs typeface="Consolas"/>
              </a:rPr>
              <a:t>	9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82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77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22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47087" y="4812910"/>
          <a:ext cx="10484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Index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j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Value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668429" y="3332591"/>
            <a:ext cx="4293235" cy="781050"/>
          </a:xfrm>
          <a:custGeom>
            <a:avLst/>
            <a:gdLst/>
            <a:ahLst/>
            <a:cxnLst/>
            <a:rect l="l" t="t" r="r" b="b"/>
            <a:pathLst>
              <a:path w="4293234" h="781050">
                <a:moveTo>
                  <a:pt x="0" y="130102"/>
                </a:moveTo>
                <a:lnTo>
                  <a:pt x="10224" y="79460"/>
                </a:lnTo>
                <a:lnTo>
                  <a:pt x="38105" y="38106"/>
                </a:lnTo>
                <a:lnTo>
                  <a:pt x="79460" y="10224"/>
                </a:lnTo>
                <a:lnTo>
                  <a:pt x="130101" y="0"/>
                </a:lnTo>
                <a:lnTo>
                  <a:pt x="4163118" y="0"/>
                </a:lnTo>
                <a:lnTo>
                  <a:pt x="4213759" y="10224"/>
                </a:lnTo>
                <a:lnTo>
                  <a:pt x="4255114" y="38106"/>
                </a:lnTo>
                <a:lnTo>
                  <a:pt x="4282996" y="79460"/>
                </a:lnTo>
                <a:lnTo>
                  <a:pt x="4293220" y="130102"/>
                </a:lnTo>
                <a:lnTo>
                  <a:pt x="4293220" y="650482"/>
                </a:lnTo>
                <a:lnTo>
                  <a:pt x="4282996" y="701124"/>
                </a:lnTo>
                <a:lnTo>
                  <a:pt x="4255114" y="742478"/>
                </a:lnTo>
                <a:lnTo>
                  <a:pt x="4213759" y="770360"/>
                </a:lnTo>
                <a:lnTo>
                  <a:pt x="4163118" y="780585"/>
                </a:lnTo>
                <a:lnTo>
                  <a:pt x="130101" y="780585"/>
                </a:lnTo>
                <a:lnTo>
                  <a:pt x="79460" y="770360"/>
                </a:lnTo>
                <a:lnTo>
                  <a:pt x="38105" y="742478"/>
                </a:lnTo>
                <a:lnTo>
                  <a:pt x="10224" y="701124"/>
                </a:lnTo>
                <a:lnTo>
                  <a:pt x="0" y="650482"/>
                </a:lnTo>
                <a:lnTo>
                  <a:pt x="0" y="130102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47644" y="3573273"/>
            <a:ext cx="3535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Unary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operator</a:t>
            </a:r>
            <a:r>
              <a:rPr sz="1800" spc="-10" dirty="0">
                <a:latin typeface="Arial"/>
                <a:cs typeface="Arial"/>
              </a:rPr>
              <a:t> ‘-</a:t>
            </a:r>
            <a:r>
              <a:rPr sz="1800" dirty="0">
                <a:latin typeface="Arial"/>
                <a:cs typeface="Arial"/>
              </a:rPr>
              <a:t>’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means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“exclude”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3718" y="2063766"/>
            <a:ext cx="4267835" cy="844550"/>
          </a:xfrm>
          <a:custGeom>
            <a:avLst/>
            <a:gdLst/>
            <a:ahLst/>
            <a:cxnLst/>
            <a:rect l="l" t="t" r="r" b="b"/>
            <a:pathLst>
              <a:path w="4267834" h="844550">
                <a:moveTo>
                  <a:pt x="0" y="140740"/>
                </a:moveTo>
                <a:lnTo>
                  <a:pt x="7175" y="96255"/>
                </a:lnTo>
                <a:lnTo>
                  <a:pt x="27154" y="57621"/>
                </a:lnTo>
                <a:lnTo>
                  <a:pt x="57620" y="27154"/>
                </a:lnTo>
                <a:lnTo>
                  <a:pt x="96255" y="7175"/>
                </a:lnTo>
                <a:lnTo>
                  <a:pt x="140740" y="0"/>
                </a:lnTo>
                <a:lnTo>
                  <a:pt x="4126551" y="0"/>
                </a:lnTo>
                <a:lnTo>
                  <a:pt x="4171035" y="7175"/>
                </a:lnTo>
                <a:lnTo>
                  <a:pt x="4209670" y="27154"/>
                </a:lnTo>
                <a:lnTo>
                  <a:pt x="4240136" y="57621"/>
                </a:lnTo>
                <a:lnTo>
                  <a:pt x="4260115" y="96255"/>
                </a:lnTo>
                <a:lnTo>
                  <a:pt x="4267291" y="140740"/>
                </a:lnTo>
                <a:lnTo>
                  <a:pt x="4267291" y="703685"/>
                </a:lnTo>
                <a:lnTo>
                  <a:pt x="4260115" y="748170"/>
                </a:lnTo>
                <a:lnTo>
                  <a:pt x="4240136" y="786804"/>
                </a:lnTo>
                <a:lnTo>
                  <a:pt x="4209670" y="817271"/>
                </a:lnTo>
                <a:lnTo>
                  <a:pt x="4171035" y="837250"/>
                </a:lnTo>
                <a:lnTo>
                  <a:pt x="4126551" y="844426"/>
                </a:lnTo>
                <a:lnTo>
                  <a:pt x="140740" y="844426"/>
                </a:lnTo>
                <a:lnTo>
                  <a:pt x="96255" y="837250"/>
                </a:lnTo>
                <a:lnTo>
                  <a:pt x="57620" y="817271"/>
                </a:lnTo>
                <a:lnTo>
                  <a:pt x="27154" y="786804"/>
                </a:lnTo>
                <a:lnTo>
                  <a:pt x="7175" y="748170"/>
                </a:lnTo>
                <a:lnTo>
                  <a:pt x="0" y="703685"/>
                </a:lnTo>
                <a:lnTo>
                  <a:pt x="0" y="140740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07998" y="2186432"/>
            <a:ext cx="328549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Arial"/>
                <a:cs typeface="Arial"/>
              </a:rPr>
              <a:t>same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vec[3:5]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different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vec[c(3,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4)]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spc="-50" dirty="0"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4343" y="1363980"/>
            <a:ext cx="758951" cy="7589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04704" y="2607564"/>
            <a:ext cx="758951" cy="7589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spc="-60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685800"/>
            <a:ext cx="3185160" cy="234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Subsetting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by</a:t>
            </a:r>
            <a:r>
              <a:rPr sz="2000" b="1" spc="-20" dirty="0">
                <a:latin typeface="Arial"/>
                <a:cs typeface="Arial"/>
              </a:rPr>
              <a:t> names</a:t>
            </a:r>
            <a:endParaRPr sz="2000" dirty="0">
              <a:latin typeface="Arial"/>
              <a:cs typeface="Arial"/>
            </a:endParaRPr>
          </a:p>
          <a:p>
            <a:pPr marL="412115" marR="1635760" lvl="1" indent="-125730">
              <a:lnSpc>
                <a:spcPts val="2280"/>
              </a:lnSpc>
              <a:spcBef>
                <a:spcPts val="80"/>
              </a:spcBef>
              <a:buChar char="&gt;"/>
              <a:tabLst>
                <a:tab pos="537845" algn="l"/>
              </a:tabLst>
            </a:pPr>
            <a:r>
              <a:rPr sz="1800" spc="-10" dirty="0">
                <a:latin typeface="Consolas"/>
                <a:cs typeface="Consolas"/>
              </a:rPr>
              <a:t>vec["a"] </a:t>
            </a:r>
            <a:r>
              <a:rPr sz="1800" spc="-50" dirty="0">
                <a:latin typeface="Consolas"/>
                <a:cs typeface="Consolas"/>
              </a:rPr>
              <a:t>a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ts val="2110"/>
              </a:lnSpc>
            </a:pPr>
            <a:r>
              <a:rPr sz="1800" spc="-25" dirty="0">
                <a:latin typeface="Consolas"/>
                <a:cs typeface="Consolas"/>
              </a:rPr>
              <a:t>59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Consolas"/>
              <a:cs typeface="Consolas"/>
            </a:endParaRPr>
          </a:p>
          <a:p>
            <a:pPr marL="412115" marR="5080" lvl="1" indent="-125730">
              <a:lnSpc>
                <a:spcPct val="105600"/>
              </a:lnSpc>
              <a:buChar char="&gt;"/>
              <a:tabLst>
                <a:tab pos="537845" algn="l"/>
                <a:tab pos="788035" algn="l"/>
                <a:tab pos="1164590" algn="l"/>
              </a:tabLst>
            </a:pPr>
            <a:r>
              <a:rPr sz="1800" dirty="0">
                <a:latin typeface="Consolas"/>
                <a:cs typeface="Consolas"/>
              </a:rPr>
              <a:t>vec[c("c",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"d",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"e")] </a:t>
            </a:r>
            <a:r>
              <a:rPr sz="1800" spc="-50" dirty="0">
                <a:latin typeface="Consolas"/>
                <a:cs typeface="Consolas"/>
              </a:rPr>
              <a:t>c</a:t>
            </a:r>
            <a:r>
              <a:rPr sz="1800" dirty="0">
                <a:latin typeface="Consolas"/>
                <a:cs typeface="Consolas"/>
              </a:rPr>
              <a:t>		</a:t>
            </a:r>
            <a:r>
              <a:rPr sz="1800" spc="-50" dirty="0">
                <a:latin typeface="Consolas"/>
                <a:cs typeface="Consolas"/>
              </a:rPr>
              <a:t>d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41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35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35" dirty="0">
                <a:latin typeface="Consolas"/>
                <a:cs typeface="Consolas"/>
              </a:rPr>
              <a:t>47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3302000"/>
            <a:ext cx="140525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vec[-</a:t>
            </a:r>
            <a:r>
              <a:rPr sz="1800" spc="-20" dirty="0">
                <a:latin typeface="Consolas"/>
                <a:cs typeface="Consolas"/>
              </a:rPr>
              <a:t>"a"]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Error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47087" y="4812910"/>
          <a:ext cx="10484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Index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j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Value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595683" y="3563960"/>
            <a:ext cx="5366385" cy="776605"/>
          </a:xfrm>
          <a:custGeom>
            <a:avLst/>
            <a:gdLst/>
            <a:ahLst/>
            <a:cxnLst/>
            <a:rect l="l" t="t" r="r" b="b"/>
            <a:pathLst>
              <a:path w="5366384" h="776604">
                <a:moveTo>
                  <a:pt x="0" y="129337"/>
                </a:moveTo>
                <a:lnTo>
                  <a:pt x="10163" y="78993"/>
                </a:lnTo>
                <a:lnTo>
                  <a:pt x="37881" y="37882"/>
                </a:lnTo>
                <a:lnTo>
                  <a:pt x="78993" y="10163"/>
                </a:lnTo>
                <a:lnTo>
                  <a:pt x="129337" y="0"/>
                </a:lnTo>
                <a:lnTo>
                  <a:pt x="5236630" y="0"/>
                </a:lnTo>
                <a:lnTo>
                  <a:pt x="5286973" y="10163"/>
                </a:lnTo>
                <a:lnTo>
                  <a:pt x="5328085" y="37882"/>
                </a:lnTo>
                <a:lnTo>
                  <a:pt x="5355803" y="78993"/>
                </a:lnTo>
                <a:lnTo>
                  <a:pt x="5365967" y="129337"/>
                </a:lnTo>
                <a:lnTo>
                  <a:pt x="5365967" y="646682"/>
                </a:lnTo>
                <a:lnTo>
                  <a:pt x="5355803" y="697026"/>
                </a:lnTo>
                <a:lnTo>
                  <a:pt x="5328085" y="738137"/>
                </a:lnTo>
                <a:lnTo>
                  <a:pt x="5286973" y="765856"/>
                </a:lnTo>
                <a:lnTo>
                  <a:pt x="5236630" y="776020"/>
                </a:lnTo>
                <a:lnTo>
                  <a:pt x="129337" y="776020"/>
                </a:lnTo>
                <a:lnTo>
                  <a:pt x="78993" y="765856"/>
                </a:lnTo>
                <a:lnTo>
                  <a:pt x="37881" y="738137"/>
                </a:lnTo>
                <a:lnTo>
                  <a:pt x="10163" y="697026"/>
                </a:lnTo>
                <a:lnTo>
                  <a:pt x="0" y="646682"/>
                </a:lnTo>
                <a:lnTo>
                  <a:pt x="0" y="129337"/>
                </a:lnTo>
                <a:close/>
              </a:path>
            </a:pathLst>
          </a:custGeom>
          <a:ln w="19050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49816" y="3803395"/>
            <a:ext cx="445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Unary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operator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“-”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names!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4704" y="2825495"/>
            <a:ext cx="758951" cy="75895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spc="-60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9819640" cy="426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Subsetting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by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logical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vector</a:t>
            </a:r>
            <a:endParaRPr sz="2000" dirty="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05"/>
              </a:spcBef>
            </a:pPr>
            <a:r>
              <a:rPr sz="1800" b="0" dirty="0">
                <a:solidFill>
                  <a:srgbClr val="1A8628"/>
                </a:solidFill>
                <a:latin typeface="Calibri Light"/>
                <a:cs typeface="Calibri Light"/>
              </a:rPr>
              <a:t>-</a:t>
            </a:r>
            <a:r>
              <a:rPr sz="1800" b="0" spc="455" dirty="0">
                <a:solidFill>
                  <a:srgbClr val="1A8628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" dirty="0">
                <a:latin typeface="Consolas"/>
                <a:cs typeface="Consolas"/>
              </a:rPr>
              <a:t>vec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0" dirty="0">
                <a:latin typeface="Arial"/>
                <a:cs typeface="Arial"/>
              </a:rPr>
              <a:t> length</a:t>
            </a:r>
            <a:endParaRPr sz="1800" dirty="0">
              <a:latin typeface="Arial"/>
              <a:cs typeface="Arial"/>
            </a:endParaRPr>
          </a:p>
          <a:p>
            <a:pPr marL="537845" indent="-251460">
              <a:lnSpc>
                <a:spcPct val="100000"/>
              </a:lnSpc>
              <a:spcBef>
                <a:spcPts val="140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vec[c(T,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F)]</a:t>
            </a:r>
            <a:endParaRPr sz="1800" dirty="0">
              <a:latin typeface="Consolas"/>
              <a:cs typeface="Consolas"/>
            </a:endParaRPr>
          </a:p>
          <a:p>
            <a:pPr marR="8144509" algn="r">
              <a:lnSpc>
                <a:spcPct val="100000"/>
              </a:lnSpc>
              <a:spcBef>
                <a:spcPts val="25"/>
              </a:spcBef>
              <a:tabLst>
                <a:tab pos="375920" algn="l"/>
                <a:tab pos="752475" algn="l"/>
                <a:tab pos="1128395" algn="l"/>
              </a:tabLst>
            </a:pPr>
            <a:r>
              <a:rPr sz="1800" spc="-50" dirty="0">
                <a:latin typeface="Consolas"/>
                <a:cs typeface="Consolas"/>
              </a:rPr>
              <a:t>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f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h</a:t>
            </a:r>
            <a:endParaRPr sz="1800" dirty="0">
              <a:latin typeface="Consolas"/>
              <a:cs typeface="Consolas"/>
            </a:endParaRPr>
          </a:p>
          <a:p>
            <a:pPr marR="8144509" algn="r">
              <a:lnSpc>
                <a:spcPct val="100000"/>
              </a:lnSpc>
              <a:spcBef>
                <a:spcPts val="145"/>
              </a:spcBef>
              <a:tabLst>
                <a:tab pos="877569" algn="l"/>
              </a:tabLst>
            </a:pPr>
            <a:r>
              <a:rPr sz="1800" dirty="0">
                <a:latin typeface="Consolas"/>
                <a:cs typeface="Consolas"/>
              </a:rPr>
              <a:t>59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47</a:t>
            </a:r>
            <a:r>
              <a:rPr sz="1800" dirty="0">
                <a:latin typeface="Consolas"/>
                <a:cs typeface="Consolas"/>
              </a:rPr>
              <a:t>	3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82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</a:pPr>
            <a:r>
              <a:rPr sz="1800" b="0" dirty="0">
                <a:solidFill>
                  <a:srgbClr val="1A8628"/>
                </a:solidFill>
                <a:latin typeface="Calibri Light"/>
                <a:cs typeface="Calibri Light"/>
              </a:rPr>
              <a:t>-</a:t>
            </a:r>
            <a:r>
              <a:rPr sz="1800" b="0" spc="455" dirty="0">
                <a:solidFill>
                  <a:srgbClr val="1A8628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shorter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vec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Recycling</a:t>
            </a:r>
            <a:endParaRPr sz="1800" dirty="0">
              <a:latin typeface="Arial"/>
              <a:cs typeface="Arial"/>
            </a:endParaRPr>
          </a:p>
          <a:p>
            <a:pPr marL="53784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vec[c(T,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F)]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#equivalent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to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vec[c(T,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F,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T,</a:t>
            </a:r>
            <a:r>
              <a:rPr sz="1800" i="1" spc="-15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F,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T,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F,</a:t>
            </a:r>
            <a:r>
              <a:rPr sz="1800" i="1" spc="-15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T,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F,</a:t>
            </a:r>
            <a:r>
              <a:rPr sz="1800" i="1" spc="-20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13641E"/>
                </a:solidFill>
                <a:latin typeface="Consolas"/>
                <a:cs typeface="Consolas"/>
              </a:rPr>
              <a:t>T,</a:t>
            </a:r>
            <a:r>
              <a:rPr sz="1800" i="1" spc="-15" dirty="0">
                <a:solidFill>
                  <a:srgbClr val="13641E"/>
                </a:solidFill>
                <a:latin typeface="Consolas"/>
                <a:cs typeface="Consolas"/>
              </a:rPr>
              <a:t> </a:t>
            </a:r>
            <a:r>
              <a:rPr sz="1800" i="1" spc="-25" dirty="0">
                <a:solidFill>
                  <a:srgbClr val="13641E"/>
                </a:solidFill>
                <a:latin typeface="Consolas"/>
                <a:cs typeface="Consolas"/>
              </a:rPr>
              <a:t>F)]</a:t>
            </a:r>
            <a:endParaRPr sz="1800" dirty="0">
              <a:latin typeface="Consolas"/>
              <a:cs typeface="Consolas"/>
            </a:endParaRPr>
          </a:p>
          <a:p>
            <a:pPr marR="7768590" algn="r">
              <a:lnSpc>
                <a:spcPct val="100000"/>
              </a:lnSpc>
              <a:spcBef>
                <a:spcPts val="145"/>
              </a:spcBef>
              <a:tabLst>
                <a:tab pos="375920" algn="l"/>
                <a:tab pos="752475" algn="l"/>
                <a:tab pos="1128395" algn="l"/>
                <a:tab pos="1504315" algn="l"/>
              </a:tabLst>
            </a:pPr>
            <a:r>
              <a:rPr sz="1800" spc="-50" dirty="0">
                <a:latin typeface="Consolas"/>
                <a:cs typeface="Consolas"/>
              </a:rPr>
              <a:t>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c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g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60" dirty="0">
                <a:latin typeface="Consolas"/>
                <a:cs typeface="Consolas"/>
              </a:rPr>
              <a:t>i</a:t>
            </a:r>
            <a:endParaRPr sz="1800" dirty="0">
              <a:latin typeface="Consolas"/>
              <a:cs typeface="Consolas"/>
            </a:endParaRPr>
          </a:p>
          <a:p>
            <a:pPr marR="7768590" algn="r">
              <a:lnSpc>
                <a:spcPct val="100000"/>
              </a:lnSpc>
              <a:spcBef>
                <a:spcPts val="25"/>
              </a:spcBef>
              <a:tabLst>
                <a:tab pos="1254125" algn="l"/>
              </a:tabLst>
            </a:pPr>
            <a:r>
              <a:rPr sz="1800" dirty="0">
                <a:latin typeface="Consolas"/>
                <a:cs typeface="Consolas"/>
              </a:rPr>
              <a:t>59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35" dirty="0">
                <a:latin typeface="Consolas"/>
                <a:cs typeface="Consolas"/>
              </a:rPr>
              <a:t>47</a:t>
            </a:r>
            <a:r>
              <a:rPr sz="1800" dirty="0">
                <a:latin typeface="Consolas"/>
                <a:cs typeface="Consolas"/>
              </a:rPr>
              <a:t>	9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77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</a:pPr>
            <a:r>
              <a:rPr sz="1800" b="0" dirty="0">
                <a:solidFill>
                  <a:srgbClr val="1A8628"/>
                </a:solidFill>
                <a:latin typeface="Calibri Light"/>
                <a:cs typeface="Calibri Light"/>
              </a:rPr>
              <a:t>-</a:t>
            </a:r>
            <a:r>
              <a:rPr sz="1800" b="0" spc="450" dirty="0">
                <a:solidFill>
                  <a:srgbClr val="1A8628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longer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vec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exceeding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digits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contain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Consolas"/>
                <a:cs typeface="Consolas"/>
              </a:rPr>
              <a:t>TRUE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Appending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NA</a:t>
            </a:r>
            <a:endParaRPr sz="1800" dirty="0">
              <a:latin typeface="Arial"/>
              <a:cs typeface="Arial"/>
            </a:endParaRPr>
          </a:p>
          <a:p>
            <a:pPr marL="483870" indent="-197485">
              <a:lnSpc>
                <a:spcPct val="100000"/>
              </a:lnSpc>
              <a:spcBef>
                <a:spcPts val="145"/>
              </a:spcBef>
              <a:buFont typeface="Arial"/>
              <a:buChar char="&gt;"/>
              <a:tabLst>
                <a:tab pos="483870" algn="l"/>
              </a:tabLst>
            </a:pPr>
            <a:r>
              <a:rPr sz="1800" dirty="0">
                <a:latin typeface="Consolas"/>
                <a:cs typeface="Consolas"/>
              </a:rPr>
              <a:t>vec[c(T,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T)]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45"/>
              </a:spcBef>
              <a:tabLst>
                <a:tab pos="662940" algn="l"/>
                <a:tab pos="1039494" algn="l"/>
                <a:tab pos="1415415" algn="l"/>
              </a:tabLst>
            </a:pPr>
            <a:r>
              <a:rPr sz="1800" spc="-50" dirty="0">
                <a:latin typeface="Consolas"/>
                <a:cs typeface="Consolas"/>
              </a:rPr>
              <a:t>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e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f</a:t>
            </a:r>
            <a:r>
              <a:rPr sz="1800" dirty="0">
                <a:latin typeface="Consolas"/>
                <a:cs typeface="Consolas"/>
              </a:rPr>
              <a:t>	h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&lt;NA&gt;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&lt;NA&gt;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5"/>
              </a:spcBef>
              <a:tabLst>
                <a:tab pos="2293620" algn="l"/>
              </a:tabLst>
            </a:pPr>
            <a:r>
              <a:rPr sz="1800" dirty="0">
                <a:latin typeface="Consolas"/>
                <a:cs typeface="Consolas"/>
              </a:rPr>
              <a:t>59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47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82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NA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NA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47087" y="5186290"/>
          <a:ext cx="10484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Index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j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Value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9">
            <a:extLst>
              <a:ext uri="{FF2B5EF4-FFF2-40B4-BE49-F238E27FC236}">
                <a16:creationId xmlns:a16="http://schemas.microsoft.com/office/drawing/2014/main" id="{3BCA01F2-8B88-1A90-6780-44C0C1E02FCB}"/>
              </a:ext>
            </a:extLst>
          </p:cNvPr>
          <p:cNvSpPr txBox="1"/>
          <p:nvPr/>
        </p:nvSpPr>
        <p:spPr>
          <a:xfrm>
            <a:off x="6309360" y="914400"/>
            <a:ext cx="5730240" cy="1635704"/>
          </a:xfrm>
          <a:prstGeom prst="rect">
            <a:avLst/>
          </a:prstGeom>
          <a:ln w="26425">
            <a:solidFill>
              <a:srgbClr val="1A8628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sz="1800" dirty="0">
                <a:latin typeface="Arial"/>
                <a:cs typeface="Arial"/>
              </a:rPr>
              <a:t>Quiz</a:t>
            </a:r>
            <a:r>
              <a:rPr sz="1800" spc="-15" dirty="0">
                <a:latin typeface="Arial"/>
                <a:cs typeface="Arial"/>
              </a:rPr>
              <a:t> </a:t>
            </a:r>
            <a:endParaRPr lang="en-US" spc="-15" dirty="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lang="en-US" spc="-15" dirty="0">
                <a:latin typeface="Arial"/>
                <a:cs typeface="Arial"/>
              </a:rPr>
              <a:t>1. How to fetch values that are greater than 50?</a:t>
            </a:r>
          </a:p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lang="en-HK" dirty="0">
                <a:latin typeface="Consolas"/>
                <a:cs typeface="Consolas"/>
              </a:rPr>
              <a:t>	</a:t>
            </a:r>
            <a:r>
              <a:rPr lang="en-HK" dirty="0" err="1">
                <a:latin typeface="Consolas"/>
                <a:cs typeface="Consolas"/>
              </a:rPr>
              <a:t>vec</a:t>
            </a:r>
            <a:r>
              <a:rPr lang="en-HK" dirty="0">
                <a:latin typeface="Consolas"/>
                <a:cs typeface="Consolas"/>
              </a:rPr>
              <a:t>[</a:t>
            </a:r>
            <a:r>
              <a:rPr lang="en-HK" dirty="0" err="1">
                <a:latin typeface="Consolas"/>
                <a:cs typeface="Consolas"/>
              </a:rPr>
              <a:t>vec</a:t>
            </a:r>
            <a:r>
              <a:rPr lang="en-HK" dirty="0">
                <a:latin typeface="Consolas"/>
                <a:cs typeface="Consolas"/>
              </a:rPr>
              <a:t> &gt; 50]</a:t>
            </a:r>
            <a:endParaRPr lang="en-HK" spc="-25" dirty="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lang="en-US" spc="-15" dirty="0">
                <a:latin typeface="Arial"/>
                <a:cs typeface="Arial"/>
              </a:rPr>
              <a:t>2. How to fetch values whose names are after “e”?</a:t>
            </a:r>
          </a:p>
          <a:p>
            <a:pPr marL="91440">
              <a:spcBef>
                <a:spcPts val="355"/>
              </a:spcBef>
            </a:pPr>
            <a:r>
              <a:rPr lang="en-HK" dirty="0">
                <a:latin typeface="Consolas"/>
                <a:cs typeface="Consolas"/>
              </a:rPr>
              <a:t>	</a:t>
            </a:r>
            <a:r>
              <a:rPr lang="en-HK" dirty="0" err="1">
                <a:latin typeface="Consolas"/>
                <a:cs typeface="Consolas"/>
              </a:rPr>
              <a:t>vec</a:t>
            </a:r>
            <a:r>
              <a:rPr lang="en-HK" dirty="0">
                <a:latin typeface="Consolas"/>
                <a:cs typeface="Consolas"/>
              </a:rPr>
              <a:t>[name &gt; “e”]</a:t>
            </a:r>
            <a:endParaRPr lang="en-HK" spc="-25" dirty="0">
              <a:latin typeface="Consolas"/>
              <a:cs typeface="Consolas"/>
            </a:endParaRPr>
          </a:p>
        </p:txBody>
      </p:sp>
      <p:pic>
        <p:nvPicPr>
          <p:cNvPr id="6" name="object 10">
            <a:extLst>
              <a:ext uri="{FF2B5EF4-FFF2-40B4-BE49-F238E27FC236}">
                <a16:creationId xmlns:a16="http://schemas.microsoft.com/office/drawing/2014/main" id="{2E1A4CB5-12C9-4AD1-A781-80913A25D87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4186" y="944710"/>
            <a:ext cx="627888" cy="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27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7181850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VECTOR</a:t>
            </a:r>
            <a:r>
              <a:rPr spc="-135" dirty="0"/>
              <a:t> </a:t>
            </a:r>
            <a:r>
              <a:rPr lang="en-US" spc="-60" dirty="0"/>
              <a:t>RECYCLING</a:t>
            </a:r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9819640" cy="3290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Exercise vector recycling</a:t>
            </a:r>
          </a:p>
          <a:p>
            <a:pPr marL="287020" indent="-274320"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287020" indent="-274320"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When two vectors of unequal lengths, R repeats the shorter vector until it is as long as the longer vector, and then do the calculation</a:t>
            </a:r>
          </a:p>
          <a:p>
            <a:pPr marL="287020" indent="-274320"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What results do you expect?</a:t>
            </a:r>
            <a:endParaRPr sz="2000" dirty="0">
              <a:latin typeface="Arial"/>
              <a:cs typeface="Arial"/>
            </a:endParaRPr>
          </a:p>
          <a:p>
            <a:pPr marL="537845" indent="-251460">
              <a:lnSpc>
                <a:spcPct val="100000"/>
              </a:lnSpc>
              <a:spcBef>
                <a:spcPts val="140"/>
              </a:spcBef>
              <a:buChar char="&gt;"/>
              <a:tabLst>
                <a:tab pos="537845" algn="l"/>
              </a:tabLst>
            </a:pPr>
            <a:r>
              <a:rPr lang="en-HK" dirty="0">
                <a:latin typeface="Consolas"/>
                <a:cs typeface="Consolas"/>
              </a:rPr>
              <a:t>v</a:t>
            </a:r>
            <a:r>
              <a:rPr sz="1800" dirty="0" err="1">
                <a:latin typeface="Consolas"/>
                <a:cs typeface="Consolas"/>
              </a:rPr>
              <a:t>ec</a:t>
            </a:r>
            <a:r>
              <a:rPr lang="en-US" sz="1800" dirty="0">
                <a:latin typeface="Consolas"/>
                <a:cs typeface="Consolas"/>
              </a:rPr>
              <a:t> + c(1:10)</a:t>
            </a:r>
            <a:endParaRPr lang="en-HK"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nsolas"/>
              <a:cs typeface="Consolas"/>
            </a:endParaRPr>
          </a:p>
          <a:p>
            <a:pPr marL="53784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537845" algn="l"/>
              </a:tabLst>
            </a:pPr>
            <a:r>
              <a:rPr lang="en-HK" dirty="0">
                <a:latin typeface="Consolas"/>
                <a:cs typeface="Consolas"/>
              </a:rPr>
              <a:t>v</a:t>
            </a:r>
            <a:r>
              <a:rPr sz="1800" dirty="0" err="1">
                <a:latin typeface="Consolas"/>
                <a:cs typeface="Consolas"/>
              </a:rPr>
              <a:t>ec</a:t>
            </a:r>
            <a:r>
              <a:rPr lang="en-US" sz="1800" dirty="0">
                <a:latin typeface="Consolas"/>
                <a:cs typeface="Consolas"/>
              </a:rPr>
              <a:t> + </a:t>
            </a:r>
            <a:r>
              <a:rPr sz="1800" dirty="0">
                <a:latin typeface="Consolas"/>
                <a:cs typeface="Consolas"/>
              </a:rPr>
              <a:t>c(</a:t>
            </a:r>
            <a:r>
              <a:rPr lang="en-US" sz="1800" dirty="0">
                <a:latin typeface="Consolas"/>
                <a:cs typeface="Consolas"/>
              </a:rPr>
              <a:t>1:2</a:t>
            </a:r>
            <a:r>
              <a:rPr sz="1800" dirty="0">
                <a:latin typeface="Consolas"/>
                <a:cs typeface="Consolas"/>
              </a:rPr>
              <a:t>)</a:t>
            </a:r>
            <a:endParaRPr lang="en-US"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45"/>
              </a:spcBef>
              <a:tabLst>
                <a:tab pos="537845" algn="l"/>
              </a:tabLst>
            </a:pPr>
            <a:endParaRPr sz="1700" dirty="0">
              <a:latin typeface="Consolas"/>
              <a:cs typeface="Consolas"/>
            </a:endParaRPr>
          </a:p>
          <a:p>
            <a:pPr marL="53784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537845" algn="l"/>
              </a:tabLst>
            </a:pPr>
            <a:r>
              <a:rPr lang="en-HK" dirty="0" err="1">
                <a:latin typeface="Consolas"/>
                <a:cs typeface="Consolas"/>
              </a:rPr>
              <a:t>v</a:t>
            </a:r>
            <a:r>
              <a:rPr lang="en-HK" sz="1800" dirty="0" err="1">
                <a:latin typeface="Consolas"/>
                <a:cs typeface="Consolas"/>
              </a:rPr>
              <a:t>ec</a:t>
            </a:r>
            <a:r>
              <a:rPr lang="en-HK" sz="1800" dirty="0">
                <a:latin typeface="Consolas"/>
                <a:cs typeface="Consolas"/>
              </a:rPr>
              <a:t> + c(1:</a:t>
            </a:r>
            <a:r>
              <a:rPr lang="en-US" altLang="zh-CN" sz="1800" dirty="0">
                <a:latin typeface="Consolas"/>
                <a:cs typeface="Consolas"/>
              </a:rPr>
              <a:t>15</a:t>
            </a:r>
            <a:r>
              <a:rPr lang="en-HK" sz="1800" dirty="0">
                <a:latin typeface="Consolas"/>
                <a:cs typeface="Consolas"/>
              </a:rPr>
              <a:t>)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7EA88A7-DEDB-CC3F-4DEF-DB6FEF242E4E}"/>
              </a:ext>
            </a:extLst>
          </p:cNvPr>
          <p:cNvGraphicFramePr>
            <a:graphicFrameLocks noGrp="1"/>
          </p:cNvGraphicFramePr>
          <p:nvPr/>
        </p:nvGraphicFramePr>
        <p:xfrm>
          <a:off x="847087" y="5186290"/>
          <a:ext cx="1048448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31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Index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f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j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Value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94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275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82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22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1A8628"/>
                      </a:solidFill>
                      <a:prstDash val="solid"/>
                    </a:lnL>
                    <a:lnR w="19050">
                      <a:solidFill>
                        <a:srgbClr val="1A8628"/>
                      </a:solidFill>
                      <a:prstDash val="solid"/>
                    </a:lnR>
                    <a:lnT w="19050">
                      <a:solidFill>
                        <a:srgbClr val="1A8628"/>
                      </a:solidFill>
                      <a:prstDash val="solid"/>
                    </a:lnT>
                    <a:lnB w="19050">
                      <a:solidFill>
                        <a:srgbClr val="1A862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69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147574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50" dirty="0">
                <a:solidFill>
                  <a:srgbClr val="FFFFFF"/>
                </a:solidFill>
              </a:rPr>
              <a:t>MATRIX</a:t>
            </a:r>
            <a:endParaRPr sz="3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CREATE</a:t>
            </a:r>
            <a:r>
              <a:rPr spc="-155" dirty="0"/>
              <a:t> </a:t>
            </a:r>
            <a:r>
              <a:rPr spc="-7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39" y="702563"/>
            <a:ext cx="4505325" cy="610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Create a matrix using </a:t>
            </a:r>
            <a:r>
              <a:rPr sz="2000" b="1" spc="-10" dirty="0">
                <a:latin typeface="Arial"/>
                <a:cs typeface="Arial"/>
              </a:rPr>
              <a:t>matrix()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matrix(1:6,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5" dirty="0">
                <a:latin typeface="Consolas"/>
                <a:cs typeface="Consolas"/>
              </a:rPr>
              <a:t> 2)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1384704"/>
          <a:ext cx="2459988" cy="79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456179"/>
            <a:ext cx="429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matrix(1:6,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byrow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T)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3610" y="2817264"/>
          <a:ext cx="2459988" cy="80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62660" y="3888740"/>
            <a:ext cx="4164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matrix(1:3,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ncol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3)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3610" y="4252872"/>
          <a:ext cx="2459988" cy="80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7077307" y="1362077"/>
            <a:ext cx="4505325" cy="556260"/>
          </a:xfrm>
          <a:custGeom>
            <a:avLst/>
            <a:gdLst/>
            <a:ahLst/>
            <a:cxnLst/>
            <a:rect l="l" t="t" r="r" b="b"/>
            <a:pathLst>
              <a:path w="4505325" h="556260">
                <a:moveTo>
                  <a:pt x="0" y="92659"/>
                </a:moveTo>
                <a:lnTo>
                  <a:pt x="7281" y="56592"/>
                </a:lnTo>
                <a:lnTo>
                  <a:pt x="27139" y="27139"/>
                </a:lnTo>
                <a:lnTo>
                  <a:pt x="56591" y="7281"/>
                </a:lnTo>
                <a:lnTo>
                  <a:pt x="92658" y="0"/>
                </a:lnTo>
                <a:lnTo>
                  <a:pt x="4412434" y="0"/>
                </a:lnTo>
                <a:lnTo>
                  <a:pt x="4448501" y="7281"/>
                </a:lnTo>
                <a:lnTo>
                  <a:pt x="4477953" y="27139"/>
                </a:lnTo>
                <a:lnTo>
                  <a:pt x="4497811" y="56592"/>
                </a:lnTo>
                <a:lnTo>
                  <a:pt x="4505093" y="92659"/>
                </a:lnTo>
                <a:lnTo>
                  <a:pt x="4505093" y="463272"/>
                </a:lnTo>
                <a:lnTo>
                  <a:pt x="4497811" y="499339"/>
                </a:lnTo>
                <a:lnTo>
                  <a:pt x="4477953" y="528792"/>
                </a:lnTo>
                <a:lnTo>
                  <a:pt x="4448501" y="548650"/>
                </a:lnTo>
                <a:lnTo>
                  <a:pt x="4412434" y="555932"/>
                </a:lnTo>
                <a:lnTo>
                  <a:pt x="92658" y="555932"/>
                </a:lnTo>
                <a:lnTo>
                  <a:pt x="56591" y="548650"/>
                </a:lnTo>
                <a:lnTo>
                  <a:pt x="27139" y="528792"/>
                </a:lnTo>
                <a:lnTo>
                  <a:pt x="7281" y="499339"/>
                </a:lnTo>
                <a:lnTo>
                  <a:pt x="0" y="463272"/>
                </a:lnTo>
                <a:lnTo>
                  <a:pt x="0" y="92659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0871" y="1477771"/>
            <a:ext cx="4018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equivalent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matrix(1:6,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ncol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12423" y="829055"/>
            <a:ext cx="569976" cy="569976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7077305" y="2758032"/>
            <a:ext cx="4505325" cy="937260"/>
          </a:xfrm>
          <a:custGeom>
            <a:avLst/>
            <a:gdLst/>
            <a:ahLst/>
            <a:cxnLst/>
            <a:rect l="l" t="t" r="r" b="b"/>
            <a:pathLst>
              <a:path w="4505325" h="937260">
                <a:moveTo>
                  <a:pt x="0" y="156122"/>
                </a:moveTo>
                <a:lnTo>
                  <a:pt x="7959" y="106775"/>
                </a:lnTo>
                <a:lnTo>
                  <a:pt x="30122" y="63918"/>
                </a:lnTo>
                <a:lnTo>
                  <a:pt x="63918" y="30122"/>
                </a:lnTo>
                <a:lnTo>
                  <a:pt x="106774" y="7959"/>
                </a:lnTo>
                <a:lnTo>
                  <a:pt x="156121" y="0"/>
                </a:lnTo>
                <a:lnTo>
                  <a:pt x="4348972" y="0"/>
                </a:lnTo>
                <a:lnTo>
                  <a:pt x="4398318" y="7959"/>
                </a:lnTo>
                <a:lnTo>
                  <a:pt x="4441174" y="30122"/>
                </a:lnTo>
                <a:lnTo>
                  <a:pt x="4474970" y="63918"/>
                </a:lnTo>
                <a:lnTo>
                  <a:pt x="4497133" y="106775"/>
                </a:lnTo>
                <a:lnTo>
                  <a:pt x="4505093" y="156122"/>
                </a:lnTo>
                <a:lnTo>
                  <a:pt x="4505093" y="780580"/>
                </a:lnTo>
                <a:lnTo>
                  <a:pt x="4497133" y="829927"/>
                </a:lnTo>
                <a:lnTo>
                  <a:pt x="4474970" y="872784"/>
                </a:lnTo>
                <a:lnTo>
                  <a:pt x="4441174" y="906580"/>
                </a:lnTo>
                <a:lnTo>
                  <a:pt x="4398318" y="928743"/>
                </a:lnTo>
                <a:lnTo>
                  <a:pt x="4348972" y="936703"/>
                </a:lnTo>
                <a:lnTo>
                  <a:pt x="156121" y="936703"/>
                </a:lnTo>
                <a:lnTo>
                  <a:pt x="106774" y="928743"/>
                </a:lnTo>
                <a:lnTo>
                  <a:pt x="63918" y="906580"/>
                </a:lnTo>
                <a:lnTo>
                  <a:pt x="30122" y="872784"/>
                </a:lnTo>
                <a:lnTo>
                  <a:pt x="7959" y="829927"/>
                </a:lnTo>
                <a:lnTo>
                  <a:pt x="0" y="780580"/>
                </a:lnTo>
                <a:lnTo>
                  <a:pt x="0" y="156122"/>
                </a:lnTo>
                <a:close/>
              </a:path>
            </a:pathLst>
          </a:custGeom>
          <a:ln w="26424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01771" y="2788411"/>
            <a:ext cx="38900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byrow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controls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filling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directions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35"/>
              </a:lnSpc>
              <a:spcBef>
                <a:spcPts val="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Consolas"/>
                <a:cs typeface="Consolas"/>
              </a:rPr>
              <a:t>byrow=F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filled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columns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latin typeface="Consolas"/>
                <a:cs typeface="Consolas"/>
              </a:rPr>
              <a:t>byrow=T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filled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rows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15471" y="2225039"/>
            <a:ext cx="573024" cy="57302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404300" y="4454855"/>
            <a:ext cx="1851660" cy="669290"/>
          </a:xfrm>
          <a:custGeom>
            <a:avLst/>
            <a:gdLst/>
            <a:ahLst/>
            <a:cxnLst/>
            <a:rect l="l" t="t" r="r" b="b"/>
            <a:pathLst>
              <a:path w="1851659" h="669289">
                <a:moveTo>
                  <a:pt x="0" y="111513"/>
                </a:moveTo>
                <a:lnTo>
                  <a:pt x="8763" y="68107"/>
                </a:lnTo>
                <a:lnTo>
                  <a:pt x="32661" y="32661"/>
                </a:lnTo>
                <a:lnTo>
                  <a:pt x="68107" y="8763"/>
                </a:lnTo>
                <a:lnTo>
                  <a:pt x="111513" y="0"/>
                </a:lnTo>
                <a:lnTo>
                  <a:pt x="1739588" y="0"/>
                </a:lnTo>
                <a:lnTo>
                  <a:pt x="1782994" y="8763"/>
                </a:lnTo>
                <a:lnTo>
                  <a:pt x="1818440" y="32661"/>
                </a:lnTo>
                <a:lnTo>
                  <a:pt x="1842338" y="68107"/>
                </a:lnTo>
                <a:lnTo>
                  <a:pt x="1851102" y="111513"/>
                </a:lnTo>
                <a:lnTo>
                  <a:pt x="1851102" y="557560"/>
                </a:lnTo>
                <a:lnTo>
                  <a:pt x="1842338" y="600966"/>
                </a:lnTo>
                <a:lnTo>
                  <a:pt x="1818440" y="636412"/>
                </a:lnTo>
                <a:lnTo>
                  <a:pt x="1782994" y="660310"/>
                </a:lnTo>
                <a:lnTo>
                  <a:pt x="1739588" y="669074"/>
                </a:lnTo>
                <a:lnTo>
                  <a:pt x="111513" y="669074"/>
                </a:lnTo>
                <a:lnTo>
                  <a:pt x="68107" y="660310"/>
                </a:lnTo>
                <a:lnTo>
                  <a:pt x="32661" y="636412"/>
                </a:lnTo>
                <a:lnTo>
                  <a:pt x="8763" y="600966"/>
                </a:lnTo>
                <a:lnTo>
                  <a:pt x="0" y="557560"/>
                </a:lnTo>
                <a:lnTo>
                  <a:pt x="0" y="111513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66301" y="4638547"/>
            <a:ext cx="92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recycling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7128" y="3901440"/>
            <a:ext cx="569976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MATRIX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55CB9E4-C368-C8A5-3C5A-EE4863E19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matrices using </a:t>
            </a:r>
            <a:r>
              <a:rPr lang="en-US" dirty="0" err="1"/>
              <a:t>rbind</a:t>
            </a:r>
            <a:r>
              <a:rPr lang="en-US" dirty="0"/>
              <a:t>() and </a:t>
            </a:r>
            <a:r>
              <a:rPr lang="en-US" dirty="0" err="1"/>
              <a:t>cbind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664438"/>
              </p:ext>
            </p:extLst>
          </p:nvPr>
        </p:nvGraphicFramePr>
        <p:xfrm>
          <a:off x="943610" y="1640841"/>
          <a:ext cx="2459988" cy="79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733524"/>
            <a:ext cx="3537585" cy="6045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2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matrix(1:6,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35" dirty="0">
                <a:latin typeface="Consolas"/>
                <a:cs typeface="Consolas"/>
              </a:rPr>
              <a:t>2)</a:t>
            </a:r>
            <a:endParaRPr sz="1800" dirty="0">
              <a:latin typeface="Consolas"/>
              <a:cs typeface="Consolas"/>
            </a:endParaRPr>
          </a:p>
          <a:p>
            <a:pPr marL="263525" indent="-250825">
              <a:lnSpc>
                <a:spcPct val="100000"/>
              </a:lnSpc>
              <a:spcBef>
                <a:spcPts val="120"/>
              </a:spcBef>
              <a:buChar char="&gt;"/>
              <a:tabLst>
                <a:tab pos="263525" algn="l"/>
              </a:tabLst>
            </a:pPr>
            <a:r>
              <a:rPr sz="1800" dirty="0">
                <a:latin typeface="Consolas"/>
                <a:cs typeface="Consolas"/>
              </a:rPr>
              <a:t>cbind(m,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98:99)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84966"/>
              </p:ext>
            </p:extLst>
          </p:nvPr>
        </p:nvGraphicFramePr>
        <p:xfrm>
          <a:off x="943610" y="3390265"/>
          <a:ext cx="3087369" cy="80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98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99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765180" y="1650937"/>
            <a:ext cx="5297170" cy="647065"/>
          </a:xfrm>
          <a:custGeom>
            <a:avLst/>
            <a:gdLst/>
            <a:ahLst/>
            <a:cxnLst/>
            <a:rect l="l" t="t" r="r" b="b"/>
            <a:pathLst>
              <a:path w="5297170" h="647064">
                <a:moveTo>
                  <a:pt x="0" y="107796"/>
                </a:moveTo>
                <a:lnTo>
                  <a:pt x="8471" y="65836"/>
                </a:lnTo>
                <a:lnTo>
                  <a:pt x="31572" y="31572"/>
                </a:lnTo>
                <a:lnTo>
                  <a:pt x="65836" y="8471"/>
                </a:lnTo>
                <a:lnTo>
                  <a:pt x="107796" y="0"/>
                </a:lnTo>
                <a:lnTo>
                  <a:pt x="5189034" y="0"/>
                </a:lnTo>
                <a:lnTo>
                  <a:pt x="5230993" y="8471"/>
                </a:lnTo>
                <a:lnTo>
                  <a:pt x="5265257" y="31572"/>
                </a:lnTo>
                <a:lnTo>
                  <a:pt x="5288358" y="65836"/>
                </a:lnTo>
                <a:lnTo>
                  <a:pt x="5296830" y="107796"/>
                </a:lnTo>
                <a:lnTo>
                  <a:pt x="5296830" y="538974"/>
                </a:lnTo>
                <a:lnTo>
                  <a:pt x="5288358" y="580933"/>
                </a:lnTo>
                <a:lnTo>
                  <a:pt x="5265257" y="615198"/>
                </a:lnTo>
                <a:lnTo>
                  <a:pt x="5230993" y="638299"/>
                </a:lnTo>
                <a:lnTo>
                  <a:pt x="5189034" y="646771"/>
                </a:lnTo>
                <a:lnTo>
                  <a:pt x="107796" y="646771"/>
                </a:lnTo>
                <a:lnTo>
                  <a:pt x="65836" y="638299"/>
                </a:lnTo>
                <a:lnTo>
                  <a:pt x="31572" y="615198"/>
                </a:lnTo>
                <a:lnTo>
                  <a:pt x="8471" y="580933"/>
                </a:lnTo>
                <a:lnTo>
                  <a:pt x="0" y="538974"/>
                </a:lnTo>
                <a:lnTo>
                  <a:pt x="0" y="10779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07751" y="1813052"/>
            <a:ext cx="4612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rbind()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binding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matrices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rows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1968" y="1048511"/>
            <a:ext cx="569976" cy="56997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765180" y="3050411"/>
            <a:ext cx="5297170" cy="647065"/>
          </a:xfrm>
          <a:custGeom>
            <a:avLst/>
            <a:gdLst/>
            <a:ahLst/>
            <a:cxnLst/>
            <a:rect l="l" t="t" r="r" b="b"/>
            <a:pathLst>
              <a:path w="5297170" h="647064">
                <a:moveTo>
                  <a:pt x="0" y="107796"/>
                </a:moveTo>
                <a:lnTo>
                  <a:pt x="8471" y="65836"/>
                </a:lnTo>
                <a:lnTo>
                  <a:pt x="31572" y="31572"/>
                </a:lnTo>
                <a:lnTo>
                  <a:pt x="65836" y="8471"/>
                </a:lnTo>
                <a:lnTo>
                  <a:pt x="107796" y="0"/>
                </a:lnTo>
                <a:lnTo>
                  <a:pt x="5189034" y="0"/>
                </a:lnTo>
                <a:lnTo>
                  <a:pt x="5230993" y="8471"/>
                </a:lnTo>
                <a:lnTo>
                  <a:pt x="5265257" y="31572"/>
                </a:lnTo>
                <a:lnTo>
                  <a:pt x="5288358" y="65836"/>
                </a:lnTo>
                <a:lnTo>
                  <a:pt x="5296830" y="107796"/>
                </a:lnTo>
                <a:lnTo>
                  <a:pt x="5296830" y="538974"/>
                </a:lnTo>
                <a:lnTo>
                  <a:pt x="5288358" y="580933"/>
                </a:lnTo>
                <a:lnTo>
                  <a:pt x="5265257" y="615198"/>
                </a:lnTo>
                <a:lnTo>
                  <a:pt x="5230993" y="638299"/>
                </a:lnTo>
                <a:lnTo>
                  <a:pt x="5189034" y="646771"/>
                </a:lnTo>
                <a:lnTo>
                  <a:pt x="107796" y="646771"/>
                </a:lnTo>
                <a:lnTo>
                  <a:pt x="65836" y="638299"/>
                </a:lnTo>
                <a:lnTo>
                  <a:pt x="31572" y="615198"/>
                </a:lnTo>
                <a:lnTo>
                  <a:pt x="8471" y="580933"/>
                </a:lnTo>
                <a:lnTo>
                  <a:pt x="0" y="538974"/>
                </a:lnTo>
                <a:lnTo>
                  <a:pt x="0" y="10779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3601" y="3212084"/>
            <a:ext cx="498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cbind()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binding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matrices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by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columns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69880" y="2493264"/>
            <a:ext cx="569976" cy="569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85BB04-EF1E-B40D-E561-51E34D0D690B}"/>
              </a:ext>
            </a:extLst>
          </p:cNvPr>
          <p:cNvSpPr txBox="1"/>
          <p:nvPr/>
        </p:nvSpPr>
        <p:spPr>
          <a:xfrm>
            <a:off x="647215" y="11776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7845" lvl="1" indent="-251460">
              <a:lnSpc>
                <a:spcPct val="100000"/>
              </a:lnSpc>
              <a:spcBef>
                <a:spcPts val="105"/>
              </a:spcBef>
              <a:buChar char="&gt;"/>
              <a:tabLst>
                <a:tab pos="537845" algn="l"/>
              </a:tabLst>
            </a:pPr>
            <a:r>
              <a:rPr lang="en-US" sz="1800" dirty="0" err="1">
                <a:latin typeface="Consolas"/>
                <a:cs typeface="Consolas"/>
              </a:rPr>
              <a:t>rbind</a:t>
            </a:r>
            <a:r>
              <a:rPr lang="en-US" sz="1800" dirty="0">
                <a:latin typeface="Consolas"/>
                <a:cs typeface="Consolas"/>
              </a:rPr>
              <a:t>(1:3,</a:t>
            </a:r>
            <a:r>
              <a:rPr lang="en-US" sz="1800" spc="-50" dirty="0">
                <a:latin typeface="Consolas"/>
                <a:cs typeface="Consolas"/>
              </a:rPr>
              <a:t> </a:t>
            </a:r>
            <a:r>
              <a:rPr lang="en-US" sz="1800" spc="-20" dirty="0">
                <a:latin typeface="Consolas"/>
                <a:cs typeface="Consolas"/>
              </a:rPr>
              <a:t>2:4)</a:t>
            </a:r>
            <a:endParaRPr lang="en-US"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E911-55F1-4574-6C8A-86EC8B4D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3AB5-C4B4-7839-7350-CC224D090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is designed to help scientists analyze data </a:t>
            </a:r>
          </a:p>
          <a:p>
            <a:r>
              <a:rPr lang="en-US" dirty="0"/>
              <a:t>It is open source and free to use</a:t>
            </a:r>
          </a:p>
          <a:p>
            <a:r>
              <a:rPr lang="en-US" dirty="0"/>
              <a:t>It has many excellent functions that make plots and fit models to data. </a:t>
            </a:r>
          </a:p>
          <a:p>
            <a:r>
              <a:rPr lang="en-US" dirty="0"/>
              <a:t>Powerful in manipulating, visualizing, and modeling data</a:t>
            </a:r>
          </a:p>
        </p:txBody>
      </p:sp>
      <p:pic>
        <p:nvPicPr>
          <p:cNvPr id="1026" name="Picture 2" descr="A diagram displaying the data science cycle: Import -&gt; Tidy -&gt; Understand (which has the phases Transform -&gt; Visualize -&gt; Model in a cycle) -&gt; Communicate. Surrounding all of these is Communicate. ">
            <a:extLst>
              <a:ext uri="{FF2B5EF4-FFF2-40B4-BE49-F238E27FC236}">
                <a16:creationId xmlns:a16="http://schemas.microsoft.com/office/drawing/2014/main" id="{2D2EC393-CC1E-6B22-C886-CF9F15C66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8153400" cy="27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344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MATRIX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D979E1-B81F-745F-B675-7946FDA13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 or set the dimension – dim()</a:t>
            </a:r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02162"/>
              </p:ext>
            </p:extLst>
          </p:nvPr>
        </p:nvGraphicFramePr>
        <p:xfrm>
          <a:off x="943610" y="1232281"/>
          <a:ext cx="2446020" cy="79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m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&lt;-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0" dirty="0">
                          <a:latin typeface="Consolas"/>
                          <a:cs typeface="Consolas"/>
                        </a:rPr>
                        <a:t>1:10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dim(m)</a:t>
                      </a:r>
                      <a:r>
                        <a:rPr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&lt;-</a:t>
                      </a:r>
                      <a:r>
                        <a:rPr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c(2,</a:t>
                      </a:r>
                      <a:r>
                        <a:rPr sz="1800" spc="-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5)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m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06998"/>
              </p:ext>
            </p:extLst>
          </p:nvPr>
        </p:nvGraphicFramePr>
        <p:xfrm>
          <a:off x="943610" y="2094865"/>
          <a:ext cx="3702048" cy="80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[,5]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3610" y="3390288"/>
          <a:ext cx="3697602" cy="1663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115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2230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x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&lt;-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0" dirty="0">
                          <a:latin typeface="Consolas"/>
                          <a:cs typeface="Consolas"/>
                        </a:rPr>
                        <a:t>1:10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attr(x,"dim")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&lt;-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c(2,</a:t>
                      </a:r>
                      <a:r>
                        <a:rPr sz="180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5)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254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2230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x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3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[,5]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0">
                <a:tc gridSpan="2"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10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7181850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NAME</a:t>
            </a:r>
            <a:r>
              <a:rPr lang="en-US" spc="-60" dirty="0"/>
              <a:t>S OF</a:t>
            </a:r>
            <a:r>
              <a:rPr spc="-160" dirty="0"/>
              <a:t> </a:t>
            </a:r>
            <a:r>
              <a:rPr spc="-70" dirty="0"/>
              <a:t>ROWS</a:t>
            </a:r>
            <a:r>
              <a:rPr spc="-160" dirty="0"/>
              <a:t> </a:t>
            </a:r>
            <a:r>
              <a:rPr spc="-50" dirty="0"/>
              <a:t>AND</a:t>
            </a:r>
            <a:r>
              <a:rPr spc="-170" dirty="0"/>
              <a:t> </a:t>
            </a:r>
            <a:r>
              <a:rPr spc="-70" dirty="0"/>
              <a:t>COLUMNS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9141460" cy="1467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Get or set row names and columns using </a:t>
            </a:r>
            <a:r>
              <a:rPr sz="2000" b="1" dirty="0" err="1">
                <a:latin typeface="Arial"/>
                <a:cs typeface="Arial"/>
              </a:rPr>
              <a:t>rownames</a:t>
            </a:r>
            <a:r>
              <a:rPr sz="2000" b="1" dirty="0">
                <a:latin typeface="Arial"/>
                <a:cs typeface="Arial"/>
              </a:rPr>
              <a:t>()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0" dirty="0">
                <a:latin typeface="Arial"/>
                <a:cs typeface="Arial"/>
              </a:rPr>
              <a:t> colnames()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matrix(1:6,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35" dirty="0">
                <a:latin typeface="Consolas"/>
                <a:cs typeface="Consolas"/>
              </a:rPr>
              <a:t>2)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140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rownames(m)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c('row1','row2')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25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colnames(m)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c('col1',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'col2',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'col3')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2235096"/>
          <a:ext cx="2459988" cy="810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col1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col2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col3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row1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row2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8340" y="3457955"/>
            <a:ext cx="732155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spc="-10" dirty="0">
                <a:latin typeface="Arial"/>
                <a:cs typeface="Arial"/>
              </a:rPr>
              <a:t>Alternatively using attribute </a:t>
            </a:r>
            <a:r>
              <a:rPr sz="2000" b="1" spc="-10" dirty="0" err="1">
                <a:latin typeface="Arial"/>
                <a:cs typeface="Arial"/>
              </a:rPr>
              <a:t>dimnames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n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matrix(1:6,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35" dirty="0">
                <a:latin typeface="Consolas"/>
                <a:cs typeface="Consolas"/>
              </a:rPr>
              <a:t>2,</a:t>
            </a:r>
            <a:endParaRPr sz="1800" dirty="0">
              <a:latin typeface="Consolas"/>
              <a:cs typeface="Consolas"/>
            </a:endParaRPr>
          </a:p>
          <a:p>
            <a:pPr marL="196659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dimnames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list(c('row1',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'row2'),</a:t>
            </a:r>
            <a:endParaRPr sz="1800" dirty="0">
              <a:latin typeface="Consolas"/>
              <a:cs typeface="Consolas"/>
            </a:endParaRPr>
          </a:p>
          <a:p>
            <a:pPr marL="392112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c('col1',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'col2',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'col3')))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3610" y="4697880"/>
          <a:ext cx="2459988" cy="1090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735">
                <a:tc>
                  <a:txBody>
                    <a:bodyPr/>
                    <a:lstStyle/>
                    <a:p>
                      <a:pPr marL="282575" indent="-251460">
                        <a:lnSpc>
                          <a:spcPts val="1695"/>
                        </a:lnSpc>
                        <a:buChar char="&gt;"/>
                        <a:tabLst>
                          <a:tab pos="283210" algn="l"/>
                        </a:tabLst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n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54610" algn="r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col1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54610" algn="r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col2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col3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row1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row2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7772402" y="1382750"/>
            <a:ext cx="3577590" cy="1461135"/>
          </a:xfrm>
          <a:custGeom>
            <a:avLst/>
            <a:gdLst/>
            <a:ahLst/>
            <a:cxnLst/>
            <a:rect l="l" t="t" r="r" b="b"/>
            <a:pathLst>
              <a:path w="3577590" h="1461135">
                <a:moveTo>
                  <a:pt x="0" y="243474"/>
                </a:moveTo>
                <a:lnTo>
                  <a:pt x="4946" y="194406"/>
                </a:lnTo>
                <a:lnTo>
                  <a:pt x="19133" y="148703"/>
                </a:lnTo>
                <a:lnTo>
                  <a:pt x="41581" y="107345"/>
                </a:lnTo>
                <a:lnTo>
                  <a:pt x="71312" y="71312"/>
                </a:lnTo>
                <a:lnTo>
                  <a:pt x="107345" y="41581"/>
                </a:lnTo>
                <a:lnTo>
                  <a:pt x="148703" y="19133"/>
                </a:lnTo>
                <a:lnTo>
                  <a:pt x="194406" y="4946"/>
                </a:lnTo>
                <a:lnTo>
                  <a:pt x="243474" y="0"/>
                </a:lnTo>
                <a:lnTo>
                  <a:pt x="3334113" y="0"/>
                </a:lnTo>
                <a:lnTo>
                  <a:pt x="3383181" y="4946"/>
                </a:lnTo>
                <a:lnTo>
                  <a:pt x="3428884" y="19133"/>
                </a:lnTo>
                <a:lnTo>
                  <a:pt x="3470242" y="41581"/>
                </a:lnTo>
                <a:lnTo>
                  <a:pt x="3506276" y="71312"/>
                </a:lnTo>
                <a:lnTo>
                  <a:pt x="3536006" y="107345"/>
                </a:lnTo>
                <a:lnTo>
                  <a:pt x="3558454" y="148703"/>
                </a:lnTo>
                <a:lnTo>
                  <a:pt x="3572641" y="194406"/>
                </a:lnTo>
                <a:lnTo>
                  <a:pt x="3577588" y="243474"/>
                </a:lnTo>
                <a:lnTo>
                  <a:pt x="3577588" y="1217335"/>
                </a:lnTo>
                <a:lnTo>
                  <a:pt x="3572641" y="1266403"/>
                </a:lnTo>
                <a:lnTo>
                  <a:pt x="3558454" y="1312106"/>
                </a:lnTo>
                <a:lnTo>
                  <a:pt x="3536006" y="1353464"/>
                </a:lnTo>
                <a:lnTo>
                  <a:pt x="3506276" y="1389498"/>
                </a:lnTo>
                <a:lnTo>
                  <a:pt x="3470242" y="1419228"/>
                </a:lnTo>
                <a:lnTo>
                  <a:pt x="3428884" y="1441676"/>
                </a:lnTo>
                <a:lnTo>
                  <a:pt x="3383181" y="1455863"/>
                </a:lnTo>
                <a:lnTo>
                  <a:pt x="3334113" y="1460810"/>
                </a:lnTo>
                <a:lnTo>
                  <a:pt x="243474" y="1460810"/>
                </a:lnTo>
                <a:lnTo>
                  <a:pt x="194406" y="1455863"/>
                </a:lnTo>
                <a:lnTo>
                  <a:pt x="148703" y="1441676"/>
                </a:lnTo>
                <a:lnTo>
                  <a:pt x="107345" y="1419228"/>
                </a:lnTo>
                <a:lnTo>
                  <a:pt x="71312" y="1389498"/>
                </a:lnTo>
                <a:lnTo>
                  <a:pt x="41581" y="1353464"/>
                </a:lnTo>
                <a:lnTo>
                  <a:pt x="19133" y="1312106"/>
                </a:lnTo>
                <a:lnTo>
                  <a:pt x="4946" y="1266403"/>
                </a:lnTo>
                <a:lnTo>
                  <a:pt x="0" y="1217335"/>
                </a:lnTo>
                <a:lnTo>
                  <a:pt x="0" y="24347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22452" y="1688084"/>
            <a:ext cx="327723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35"/>
              </a:lnSpc>
            </a:pPr>
            <a:r>
              <a:rPr sz="1800" dirty="0">
                <a:latin typeface="Arial"/>
                <a:cs typeface="Arial"/>
              </a:rPr>
              <a:t>Naming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after</a:t>
            </a:r>
            <a:endParaRPr sz="1800">
              <a:latin typeface="Arial"/>
              <a:cs typeface="Arial"/>
            </a:endParaRPr>
          </a:p>
          <a:p>
            <a:pPr marR="1376045" algn="ctr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"/>
                <a:cs typeface="Arial"/>
              </a:rPr>
              <a:t>defining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9816" y="832103"/>
            <a:ext cx="569976" cy="56997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8177838" y="3511462"/>
            <a:ext cx="3111500" cy="1438910"/>
          </a:xfrm>
          <a:custGeom>
            <a:avLst/>
            <a:gdLst/>
            <a:ahLst/>
            <a:cxnLst/>
            <a:rect l="l" t="t" r="r" b="b"/>
            <a:pathLst>
              <a:path w="3111500" h="1438910">
                <a:moveTo>
                  <a:pt x="0" y="239756"/>
                </a:moveTo>
                <a:lnTo>
                  <a:pt x="4870" y="191437"/>
                </a:lnTo>
                <a:lnTo>
                  <a:pt x="18841" y="146432"/>
                </a:lnTo>
                <a:lnTo>
                  <a:pt x="40946" y="105706"/>
                </a:lnTo>
                <a:lnTo>
                  <a:pt x="70222" y="70223"/>
                </a:lnTo>
                <a:lnTo>
                  <a:pt x="105706" y="40946"/>
                </a:lnTo>
                <a:lnTo>
                  <a:pt x="146432" y="18841"/>
                </a:lnTo>
                <a:lnTo>
                  <a:pt x="191436" y="4870"/>
                </a:lnTo>
                <a:lnTo>
                  <a:pt x="239756" y="0"/>
                </a:lnTo>
                <a:lnTo>
                  <a:pt x="2871434" y="0"/>
                </a:lnTo>
                <a:lnTo>
                  <a:pt x="2919753" y="4870"/>
                </a:lnTo>
                <a:lnTo>
                  <a:pt x="2964757" y="18841"/>
                </a:lnTo>
                <a:lnTo>
                  <a:pt x="3005483" y="40946"/>
                </a:lnTo>
                <a:lnTo>
                  <a:pt x="3040966" y="70223"/>
                </a:lnTo>
                <a:lnTo>
                  <a:pt x="3070243" y="105706"/>
                </a:lnTo>
                <a:lnTo>
                  <a:pt x="3092348" y="146432"/>
                </a:lnTo>
                <a:lnTo>
                  <a:pt x="3106319" y="191437"/>
                </a:lnTo>
                <a:lnTo>
                  <a:pt x="3111190" y="239756"/>
                </a:lnTo>
                <a:lnTo>
                  <a:pt x="3111190" y="1198752"/>
                </a:lnTo>
                <a:lnTo>
                  <a:pt x="3106319" y="1247071"/>
                </a:lnTo>
                <a:lnTo>
                  <a:pt x="3092348" y="1292075"/>
                </a:lnTo>
                <a:lnTo>
                  <a:pt x="3070243" y="1332801"/>
                </a:lnTo>
                <a:lnTo>
                  <a:pt x="3040966" y="1368284"/>
                </a:lnTo>
                <a:lnTo>
                  <a:pt x="3005483" y="1397561"/>
                </a:lnTo>
                <a:lnTo>
                  <a:pt x="2964757" y="1419666"/>
                </a:lnTo>
                <a:lnTo>
                  <a:pt x="2919753" y="1433637"/>
                </a:lnTo>
                <a:lnTo>
                  <a:pt x="2871434" y="1438508"/>
                </a:lnTo>
                <a:lnTo>
                  <a:pt x="239756" y="1438508"/>
                </a:lnTo>
                <a:lnTo>
                  <a:pt x="191436" y="1433637"/>
                </a:lnTo>
                <a:lnTo>
                  <a:pt x="146432" y="1419666"/>
                </a:lnTo>
                <a:lnTo>
                  <a:pt x="105706" y="1397561"/>
                </a:lnTo>
                <a:lnTo>
                  <a:pt x="70222" y="1368284"/>
                </a:lnTo>
                <a:lnTo>
                  <a:pt x="40946" y="1332801"/>
                </a:lnTo>
                <a:lnTo>
                  <a:pt x="18841" y="1292075"/>
                </a:lnTo>
                <a:lnTo>
                  <a:pt x="4870" y="1247071"/>
                </a:lnTo>
                <a:lnTo>
                  <a:pt x="0" y="1198752"/>
                </a:lnTo>
                <a:lnTo>
                  <a:pt x="0" y="23975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26799" y="3806444"/>
            <a:ext cx="27184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854075">
              <a:lnSpc>
                <a:spcPct val="99400"/>
              </a:lnSpc>
              <a:spcBef>
                <a:spcPts val="110"/>
              </a:spcBef>
            </a:pPr>
            <a:r>
              <a:rPr sz="1800" b="1" spc="-10" dirty="0">
                <a:latin typeface="Arial"/>
                <a:cs typeface="Arial"/>
              </a:rPr>
              <a:t>Argument </a:t>
            </a:r>
            <a:r>
              <a:rPr sz="1800" dirty="0">
                <a:latin typeface="Arial"/>
                <a:cs typeface="Arial"/>
              </a:rPr>
              <a:t>Naming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rows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columns </a:t>
            </a:r>
            <a:r>
              <a:rPr sz="1800" b="1" dirty="0">
                <a:latin typeface="Arial"/>
                <a:cs typeface="Arial"/>
              </a:rPr>
              <a:t>when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defining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matrix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347333" y="2941320"/>
            <a:ext cx="6015990" cy="3072765"/>
            <a:chOff x="5347333" y="2941320"/>
            <a:chExt cx="6015990" cy="30727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9815" y="2941320"/>
              <a:ext cx="569976" cy="5730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60668" y="5520690"/>
              <a:ext cx="5989320" cy="480059"/>
            </a:xfrm>
            <a:custGeom>
              <a:avLst/>
              <a:gdLst/>
              <a:ahLst/>
              <a:cxnLst/>
              <a:rect l="l" t="t" r="r" b="b"/>
              <a:pathLst>
                <a:path w="5989320" h="480060">
                  <a:moveTo>
                    <a:pt x="0" y="80014"/>
                  </a:moveTo>
                  <a:lnTo>
                    <a:pt x="6287" y="48869"/>
                  </a:lnTo>
                  <a:lnTo>
                    <a:pt x="23435" y="23435"/>
                  </a:lnTo>
                  <a:lnTo>
                    <a:pt x="48868" y="6287"/>
                  </a:lnTo>
                  <a:lnTo>
                    <a:pt x="80013" y="0"/>
                  </a:lnTo>
                  <a:lnTo>
                    <a:pt x="5909223" y="0"/>
                  </a:lnTo>
                  <a:lnTo>
                    <a:pt x="5940367" y="6287"/>
                  </a:lnTo>
                  <a:lnTo>
                    <a:pt x="5965801" y="23435"/>
                  </a:lnTo>
                  <a:lnTo>
                    <a:pt x="5982949" y="48869"/>
                  </a:lnTo>
                  <a:lnTo>
                    <a:pt x="5989237" y="80014"/>
                  </a:lnTo>
                  <a:lnTo>
                    <a:pt x="5989237" y="400045"/>
                  </a:lnTo>
                  <a:lnTo>
                    <a:pt x="5982949" y="431190"/>
                  </a:lnTo>
                  <a:lnTo>
                    <a:pt x="5965801" y="456624"/>
                  </a:lnTo>
                  <a:lnTo>
                    <a:pt x="5940367" y="473772"/>
                  </a:lnTo>
                  <a:lnTo>
                    <a:pt x="5909223" y="480060"/>
                  </a:lnTo>
                  <a:lnTo>
                    <a:pt x="80013" y="480060"/>
                  </a:lnTo>
                  <a:lnTo>
                    <a:pt x="48868" y="473772"/>
                  </a:lnTo>
                  <a:lnTo>
                    <a:pt x="23435" y="456624"/>
                  </a:lnTo>
                  <a:lnTo>
                    <a:pt x="6287" y="431190"/>
                  </a:lnTo>
                  <a:lnTo>
                    <a:pt x="0" y="400045"/>
                  </a:lnTo>
                  <a:lnTo>
                    <a:pt x="0" y="80014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48636" y="5610859"/>
            <a:ext cx="4813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Naming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similar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ways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58856" y="4928615"/>
            <a:ext cx="691896" cy="6918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MATRIX</a:t>
            </a:r>
            <a:r>
              <a:rPr spc="-140" dirty="0"/>
              <a:t> </a:t>
            </a:r>
            <a:r>
              <a:rPr spc="-75" dirty="0"/>
              <a:t>INDEXING</a:t>
            </a:r>
            <a:r>
              <a:rPr spc="-140" dirty="0"/>
              <a:t> </a:t>
            </a:r>
            <a:r>
              <a:rPr spc="-50" dirty="0"/>
              <a:t>AND</a:t>
            </a:r>
            <a:r>
              <a:rPr spc="-150" dirty="0"/>
              <a:t> </a:t>
            </a:r>
            <a:r>
              <a:rPr spc="-50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660" y="688340"/>
            <a:ext cx="4916805" cy="6045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19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matrix(sample(20,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12),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3)</a:t>
            </a:r>
            <a:endParaRPr sz="180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12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1345080"/>
          <a:ext cx="3074669" cy="1090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[3,]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709164"/>
            <a:ext cx="6400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access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value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19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(up-right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corner)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matrix?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60" y="3553460"/>
            <a:ext cx="1029335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m[1,4]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19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25079" y="3582935"/>
            <a:ext cx="2766060" cy="412750"/>
          </a:xfrm>
          <a:custGeom>
            <a:avLst/>
            <a:gdLst/>
            <a:ahLst/>
            <a:cxnLst/>
            <a:rect l="l" t="t" r="r" b="b"/>
            <a:pathLst>
              <a:path w="2766060" h="412750">
                <a:moveTo>
                  <a:pt x="0" y="68765"/>
                </a:moveTo>
                <a:lnTo>
                  <a:pt x="5403" y="41999"/>
                </a:lnTo>
                <a:lnTo>
                  <a:pt x="20140" y="20141"/>
                </a:lnTo>
                <a:lnTo>
                  <a:pt x="41998" y="5403"/>
                </a:lnTo>
                <a:lnTo>
                  <a:pt x="68765" y="0"/>
                </a:lnTo>
                <a:lnTo>
                  <a:pt x="2696736" y="0"/>
                </a:lnTo>
                <a:lnTo>
                  <a:pt x="2723503" y="5403"/>
                </a:lnTo>
                <a:lnTo>
                  <a:pt x="2745361" y="20141"/>
                </a:lnTo>
                <a:lnTo>
                  <a:pt x="2760098" y="41999"/>
                </a:lnTo>
                <a:lnTo>
                  <a:pt x="2765502" y="68765"/>
                </a:lnTo>
                <a:lnTo>
                  <a:pt x="2765502" y="343829"/>
                </a:lnTo>
                <a:lnTo>
                  <a:pt x="2760098" y="370595"/>
                </a:lnTo>
                <a:lnTo>
                  <a:pt x="2745361" y="392453"/>
                </a:lnTo>
                <a:lnTo>
                  <a:pt x="2723503" y="407191"/>
                </a:lnTo>
                <a:lnTo>
                  <a:pt x="2696736" y="412595"/>
                </a:lnTo>
                <a:lnTo>
                  <a:pt x="68765" y="412595"/>
                </a:lnTo>
                <a:lnTo>
                  <a:pt x="41998" y="407191"/>
                </a:lnTo>
                <a:lnTo>
                  <a:pt x="20140" y="392453"/>
                </a:lnTo>
                <a:lnTo>
                  <a:pt x="5403" y="370595"/>
                </a:lnTo>
                <a:lnTo>
                  <a:pt x="0" y="343829"/>
                </a:lnTo>
                <a:lnTo>
                  <a:pt x="0" y="6876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58530" y="3638804"/>
            <a:ext cx="149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index</a:t>
            </a:r>
            <a:r>
              <a:rPr sz="1800" spc="-10" dirty="0">
                <a:latin typeface="Arial"/>
                <a:cs typeface="Arial"/>
              </a:rPr>
              <a:t> first!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135" y="3011423"/>
            <a:ext cx="691896" cy="68884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725079" y="4770471"/>
            <a:ext cx="2766060" cy="1320800"/>
          </a:xfrm>
          <a:custGeom>
            <a:avLst/>
            <a:gdLst/>
            <a:ahLst/>
            <a:cxnLst/>
            <a:rect l="l" t="t" r="r" b="b"/>
            <a:pathLst>
              <a:path w="2766060" h="1320800">
                <a:moveTo>
                  <a:pt x="0" y="220094"/>
                </a:moveTo>
                <a:lnTo>
                  <a:pt x="4471" y="175737"/>
                </a:lnTo>
                <a:lnTo>
                  <a:pt x="17296" y="134423"/>
                </a:lnTo>
                <a:lnTo>
                  <a:pt x="37588" y="97037"/>
                </a:lnTo>
                <a:lnTo>
                  <a:pt x="64464" y="64464"/>
                </a:lnTo>
                <a:lnTo>
                  <a:pt x="97037" y="37588"/>
                </a:lnTo>
                <a:lnTo>
                  <a:pt x="134423" y="17296"/>
                </a:lnTo>
                <a:lnTo>
                  <a:pt x="175737" y="4471"/>
                </a:lnTo>
                <a:lnTo>
                  <a:pt x="220093" y="0"/>
                </a:lnTo>
                <a:lnTo>
                  <a:pt x="2545408" y="0"/>
                </a:lnTo>
                <a:lnTo>
                  <a:pt x="2589764" y="4471"/>
                </a:lnTo>
                <a:lnTo>
                  <a:pt x="2631078" y="17296"/>
                </a:lnTo>
                <a:lnTo>
                  <a:pt x="2668464" y="37588"/>
                </a:lnTo>
                <a:lnTo>
                  <a:pt x="2701038" y="64464"/>
                </a:lnTo>
                <a:lnTo>
                  <a:pt x="2727913" y="97037"/>
                </a:lnTo>
                <a:lnTo>
                  <a:pt x="2748206" y="134423"/>
                </a:lnTo>
                <a:lnTo>
                  <a:pt x="2761030" y="175737"/>
                </a:lnTo>
                <a:lnTo>
                  <a:pt x="2765502" y="220094"/>
                </a:lnTo>
                <a:lnTo>
                  <a:pt x="2765502" y="1100440"/>
                </a:lnTo>
                <a:lnTo>
                  <a:pt x="2761030" y="1144796"/>
                </a:lnTo>
                <a:lnTo>
                  <a:pt x="2748206" y="1186110"/>
                </a:lnTo>
                <a:lnTo>
                  <a:pt x="2727913" y="1223496"/>
                </a:lnTo>
                <a:lnTo>
                  <a:pt x="2701038" y="1256069"/>
                </a:lnTo>
                <a:lnTo>
                  <a:pt x="2668464" y="1282945"/>
                </a:lnTo>
                <a:lnTo>
                  <a:pt x="2631078" y="1303237"/>
                </a:lnTo>
                <a:lnTo>
                  <a:pt x="2589764" y="1316062"/>
                </a:lnTo>
                <a:lnTo>
                  <a:pt x="2545408" y="1320534"/>
                </a:lnTo>
                <a:lnTo>
                  <a:pt x="220093" y="1320534"/>
                </a:lnTo>
                <a:lnTo>
                  <a:pt x="175737" y="1316062"/>
                </a:lnTo>
                <a:lnTo>
                  <a:pt x="134423" y="1303237"/>
                </a:lnTo>
                <a:lnTo>
                  <a:pt x="97037" y="1282945"/>
                </a:lnTo>
                <a:lnTo>
                  <a:pt x="64464" y="1256069"/>
                </a:lnTo>
                <a:lnTo>
                  <a:pt x="37588" y="1223496"/>
                </a:lnTo>
                <a:lnTo>
                  <a:pt x="17296" y="1186110"/>
                </a:lnTo>
                <a:lnTo>
                  <a:pt x="4471" y="1144796"/>
                </a:lnTo>
                <a:lnTo>
                  <a:pt x="0" y="1100440"/>
                </a:lnTo>
                <a:lnTo>
                  <a:pt x="0" y="22009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43610" y="4508904"/>
          <a:ext cx="4257672" cy="135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795">
                <a:tc>
                  <a:txBody>
                    <a:bodyPr/>
                    <a:lstStyle/>
                    <a:p>
                      <a:pPr marL="282575" indent="-251460">
                        <a:lnSpc>
                          <a:spcPts val="1695"/>
                        </a:lnSpc>
                        <a:buChar char="&gt;"/>
                        <a:tabLst>
                          <a:tab pos="283210" algn="l"/>
                        </a:tabLst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m[10]</a:t>
                      </a:r>
                      <a:endParaRPr sz="18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[1]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 19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ts val="1910"/>
                        </a:lnSpc>
                        <a:spcBef>
                          <a:spcPts val="220"/>
                        </a:spcBef>
                        <a:tabLst>
                          <a:tab pos="550545" algn="l"/>
                        </a:tabLst>
                      </a:pPr>
                      <a:r>
                        <a:rPr sz="2700" spc="-30" baseline="9259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[1]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700" spc="-30" baseline="9259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[4]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ts val="1910"/>
                        </a:lnSpc>
                        <a:spcBef>
                          <a:spcPts val="220"/>
                        </a:spcBef>
                      </a:pPr>
                      <a:r>
                        <a:rPr sz="2700" spc="-15" baseline="9259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[7]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910"/>
                        </a:lnSpc>
                        <a:spcBef>
                          <a:spcPts val="220"/>
                        </a:spcBef>
                      </a:pPr>
                      <a:r>
                        <a:rPr sz="2700" spc="-15" baseline="9259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[10]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1960"/>
                        </a:lnSpc>
                        <a:spcBef>
                          <a:spcPts val="100"/>
                        </a:spcBef>
                        <a:tabLst>
                          <a:tab pos="550545" algn="l"/>
                        </a:tabLst>
                      </a:pPr>
                      <a:r>
                        <a:rPr sz="2700" spc="-15" baseline="9259" dirty="0">
                          <a:latin typeface="Arial"/>
                          <a:cs typeface="Arial"/>
                        </a:rPr>
                        <a:t>18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[2]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700" spc="-30" baseline="9259" dirty="0">
                          <a:latin typeface="Arial"/>
                          <a:cs typeface="Arial"/>
                        </a:rPr>
                        <a:t>17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[5]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1960"/>
                        </a:lnSpc>
                        <a:spcBef>
                          <a:spcPts val="100"/>
                        </a:spcBef>
                      </a:pPr>
                      <a:r>
                        <a:rPr sz="2700" spc="-15" baseline="9259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[8]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960"/>
                        </a:lnSpc>
                        <a:spcBef>
                          <a:spcPts val="100"/>
                        </a:spcBef>
                      </a:pPr>
                      <a:r>
                        <a:rPr sz="2700" spc="-15" baseline="9259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[11]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1955"/>
                        </a:lnSpc>
                        <a:spcBef>
                          <a:spcPts val="120"/>
                        </a:spcBef>
                        <a:tabLst>
                          <a:tab pos="550545" algn="l"/>
                        </a:tabLst>
                      </a:pPr>
                      <a:r>
                        <a:rPr sz="2700" spc="-30" baseline="9259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[3]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700" spc="-30" baseline="9259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[6]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ts val="1955"/>
                        </a:lnSpc>
                        <a:spcBef>
                          <a:spcPts val="120"/>
                        </a:spcBef>
                      </a:pPr>
                      <a:r>
                        <a:rPr sz="2700" spc="-30" baseline="9259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[9]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5"/>
                        </a:lnSpc>
                        <a:spcBef>
                          <a:spcPts val="120"/>
                        </a:spcBef>
                      </a:pPr>
                      <a:r>
                        <a:rPr sz="2700" spc="-15" baseline="9259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[12]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600" y="4172711"/>
            <a:ext cx="691896" cy="6888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MATRIX</a:t>
            </a:r>
            <a:r>
              <a:rPr spc="-140" dirty="0"/>
              <a:t> </a:t>
            </a:r>
            <a:r>
              <a:rPr spc="-75" dirty="0"/>
              <a:t>INDEXING</a:t>
            </a:r>
            <a:r>
              <a:rPr spc="-140" dirty="0"/>
              <a:t> </a:t>
            </a:r>
            <a:r>
              <a:rPr spc="-50" dirty="0"/>
              <a:t>AND</a:t>
            </a:r>
            <a:r>
              <a:rPr spc="-150" dirty="0"/>
              <a:t> </a:t>
            </a:r>
            <a:r>
              <a:rPr spc="-50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660" y="688340"/>
            <a:ext cx="4918075" cy="6045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19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matrix(sample(20,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12),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nrow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3)</a:t>
            </a:r>
            <a:endParaRPr sz="180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12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1345080"/>
          <a:ext cx="3074669" cy="1090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[3,]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690876"/>
            <a:ext cx="4852035" cy="8883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obtain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second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row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matrix?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145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m[2,]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768475" algn="l"/>
              </a:tabLst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18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17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12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9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60" y="3864355"/>
            <a:ext cx="77851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20" dirty="0">
                <a:latin typeface="Consolas"/>
                <a:cs typeface="Consolas"/>
              </a:rPr>
              <a:t>m[2]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18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2660" y="4696460"/>
            <a:ext cx="5259070" cy="90360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dirty="0">
                <a:latin typeface="Arial"/>
                <a:cs typeface="Arial"/>
              </a:rPr>
              <a:t>How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obtain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second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column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matrix?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145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m[,2]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17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7918" y="3601844"/>
            <a:ext cx="3178175" cy="468630"/>
          </a:xfrm>
          <a:custGeom>
            <a:avLst/>
            <a:gdLst/>
            <a:ahLst/>
            <a:cxnLst/>
            <a:rect l="l" t="t" r="r" b="b"/>
            <a:pathLst>
              <a:path w="3178175" h="468629">
                <a:moveTo>
                  <a:pt x="0" y="78059"/>
                </a:moveTo>
                <a:lnTo>
                  <a:pt x="6134" y="47674"/>
                </a:lnTo>
                <a:lnTo>
                  <a:pt x="22862" y="22862"/>
                </a:lnTo>
                <a:lnTo>
                  <a:pt x="47674" y="6134"/>
                </a:lnTo>
                <a:lnTo>
                  <a:pt x="78058" y="0"/>
                </a:lnTo>
                <a:lnTo>
                  <a:pt x="3100039" y="0"/>
                </a:lnTo>
                <a:lnTo>
                  <a:pt x="3130423" y="6134"/>
                </a:lnTo>
                <a:lnTo>
                  <a:pt x="3155235" y="22862"/>
                </a:lnTo>
                <a:lnTo>
                  <a:pt x="3171963" y="47674"/>
                </a:lnTo>
                <a:lnTo>
                  <a:pt x="3178098" y="78059"/>
                </a:lnTo>
                <a:lnTo>
                  <a:pt x="3178098" y="390291"/>
                </a:lnTo>
                <a:lnTo>
                  <a:pt x="3171963" y="420676"/>
                </a:lnTo>
                <a:lnTo>
                  <a:pt x="3155235" y="445488"/>
                </a:lnTo>
                <a:lnTo>
                  <a:pt x="3130423" y="462216"/>
                </a:lnTo>
                <a:lnTo>
                  <a:pt x="3100039" y="468351"/>
                </a:lnTo>
                <a:lnTo>
                  <a:pt x="78058" y="468351"/>
                </a:lnTo>
                <a:lnTo>
                  <a:pt x="47674" y="462216"/>
                </a:lnTo>
                <a:lnTo>
                  <a:pt x="22862" y="445488"/>
                </a:lnTo>
                <a:lnTo>
                  <a:pt x="6134" y="420676"/>
                </a:lnTo>
                <a:lnTo>
                  <a:pt x="0" y="390291"/>
                </a:lnTo>
                <a:lnTo>
                  <a:pt x="0" y="78059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34781" y="3687571"/>
            <a:ext cx="19646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Mind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difference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8633" y="2669540"/>
            <a:ext cx="317563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Obtain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subset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matrix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ts val="2125"/>
              </a:lnSpc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m[1:2,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1:3]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339583" y="3274464"/>
          <a:ext cx="2447288" cy="773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R="22860" algn="ctr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R="22860" algn="ctr">
                        <a:lnSpc>
                          <a:spcPts val="185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5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5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2129882" y="2983992"/>
            <a:ext cx="4286250" cy="1144905"/>
            <a:chOff x="2129882" y="2983992"/>
            <a:chExt cx="4286250" cy="1144905"/>
          </a:xfrm>
        </p:grpSpPr>
        <p:sp>
          <p:nvSpPr>
            <p:cNvPr id="13" name="object 13"/>
            <p:cNvSpPr/>
            <p:nvPr/>
          </p:nvSpPr>
          <p:spPr>
            <a:xfrm>
              <a:off x="2129879" y="3601846"/>
              <a:ext cx="1003935" cy="527050"/>
            </a:xfrm>
            <a:custGeom>
              <a:avLst/>
              <a:gdLst/>
              <a:ahLst/>
              <a:cxnLst/>
              <a:rect l="l" t="t" r="r" b="b"/>
              <a:pathLst>
                <a:path w="1003935" h="527050">
                  <a:moveTo>
                    <a:pt x="1003681" y="226504"/>
                  </a:moveTo>
                  <a:lnTo>
                    <a:pt x="747217" y="37541"/>
                  </a:lnTo>
                  <a:lnTo>
                    <a:pt x="752767" y="29997"/>
                  </a:lnTo>
                  <a:lnTo>
                    <a:pt x="764171" y="14528"/>
                  </a:lnTo>
                  <a:lnTo>
                    <a:pt x="680224" y="0"/>
                  </a:lnTo>
                  <a:lnTo>
                    <a:pt x="718972" y="75882"/>
                  </a:lnTo>
                  <a:lnTo>
                    <a:pt x="735914" y="52870"/>
                  </a:lnTo>
                  <a:lnTo>
                    <a:pt x="976604" y="230225"/>
                  </a:lnTo>
                  <a:lnTo>
                    <a:pt x="70891" y="481101"/>
                  </a:lnTo>
                  <a:lnTo>
                    <a:pt x="63258" y="453567"/>
                  </a:lnTo>
                  <a:lnTo>
                    <a:pt x="0" y="510616"/>
                  </a:lnTo>
                  <a:lnTo>
                    <a:pt x="83604" y="526999"/>
                  </a:lnTo>
                  <a:lnTo>
                    <a:pt x="76911" y="502843"/>
                  </a:lnTo>
                  <a:lnTo>
                    <a:pt x="75971" y="499465"/>
                  </a:lnTo>
                  <a:lnTo>
                    <a:pt x="1000582" y="243357"/>
                  </a:lnTo>
                  <a:lnTo>
                    <a:pt x="998029" y="234175"/>
                  </a:lnTo>
                  <a:lnTo>
                    <a:pt x="1003681" y="226504"/>
                  </a:lnTo>
                  <a:close/>
                </a:path>
              </a:pathLst>
            </a:custGeom>
            <a:solidFill>
              <a:srgbClr val="1A8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7088" y="2983992"/>
              <a:ext cx="758951" cy="75895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380254" y="4284617"/>
            <a:ext cx="3468370" cy="1586230"/>
          </a:xfrm>
          <a:custGeom>
            <a:avLst/>
            <a:gdLst/>
            <a:ahLst/>
            <a:cxnLst/>
            <a:rect l="l" t="t" r="r" b="b"/>
            <a:pathLst>
              <a:path w="3468370" h="1586229">
                <a:moveTo>
                  <a:pt x="0" y="264308"/>
                </a:moveTo>
                <a:lnTo>
                  <a:pt x="4258" y="216798"/>
                </a:lnTo>
                <a:lnTo>
                  <a:pt x="16535" y="172082"/>
                </a:lnTo>
                <a:lnTo>
                  <a:pt x="36085" y="130906"/>
                </a:lnTo>
                <a:lnTo>
                  <a:pt x="62161" y="94017"/>
                </a:lnTo>
                <a:lnTo>
                  <a:pt x="94017" y="62162"/>
                </a:lnTo>
                <a:lnTo>
                  <a:pt x="130906" y="36085"/>
                </a:lnTo>
                <a:lnTo>
                  <a:pt x="172082" y="16535"/>
                </a:lnTo>
                <a:lnTo>
                  <a:pt x="216798" y="4258"/>
                </a:lnTo>
                <a:lnTo>
                  <a:pt x="264308" y="0"/>
                </a:lnTo>
                <a:lnTo>
                  <a:pt x="3203721" y="0"/>
                </a:lnTo>
                <a:lnTo>
                  <a:pt x="3251230" y="4258"/>
                </a:lnTo>
                <a:lnTo>
                  <a:pt x="3295946" y="16535"/>
                </a:lnTo>
                <a:lnTo>
                  <a:pt x="3337122" y="36085"/>
                </a:lnTo>
                <a:lnTo>
                  <a:pt x="3374011" y="62162"/>
                </a:lnTo>
                <a:lnTo>
                  <a:pt x="3405867" y="94017"/>
                </a:lnTo>
                <a:lnTo>
                  <a:pt x="3431943" y="130906"/>
                </a:lnTo>
                <a:lnTo>
                  <a:pt x="3451493" y="172082"/>
                </a:lnTo>
                <a:lnTo>
                  <a:pt x="3463770" y="216798"/>
                </a:lnTo>
                <a:lnTo>
                  <a:pt x="3468029" y="264308"/>
                </a:lnTo>
                <a:lnTo>
                  <a:pt x="3468029" y="1321504"/>
                </a:lnTo>
                <a:lnTo>
                  <a:pt x="3463770" y="1369013"/>
                </a:lnTo>
                <a:lnTo>
                  <a:pt x="3451493" y="1413729"/>
                </a:lnTo>
                <a:lnTo>
                  <a:pt x="3431943" y="1454905"/>
                </a:lnTo>
                <a:lnTo>
                  <a:pt x="3405867" y="1491794"/>
                </a:lnTo>
                <a:lnTo>
                  <a:pt x="3374011" y="1523650"/>
                </a:lnTo>
                <a:lnTo>
                  <a:pt x="3337122" y="1549726"/>
                </a:lnTo>
                <a:lnTo>
                  <a:pt x="3295946" y="1569276"/>
                </a:lnTo>
                <a:lnTo>
                  <a:pt x="3251230" y="1581553"/>
                </a:lnTo>
                <a:lnTo>
                  <a:pt x="3203721" y="1585812"/>
                </a:lnTo>
                <a:lnTo>
                  <a:pt x="264308" y="1585812"/>
                </a:lnTo>
                <a:lnTo>
                  <a:pt x="216798" y="1581553"/>
                </a:lnTo>
                <a:lnTo>
                  <a:pt x="172082" y="1569276"/>
                </a:lnTo>
                <a:lnTo>
                  <a:pt x="130906" y="1549726"/>
                </a:lnTo>
                <a:lnTo>
                  <a:pt x="94017" y="1523650"/>
                </a:lnTo>
                <a:lnTo>
                  <a:pt x="62161" y="1491794"/>
                </a:lnTo>
                <a:lnTo>
                  <a:pt x="36085" y="1454905"/>
                </a:lnTo>
                <a:lnTo>
                  <a:pt x="16535" y="1413729"/>
                </a:lnTo>
                <a:lnTo>
                  <a:pt x="4258" y="1369013"/>
                </a:lnTo>
                <a:lnTo>
                  <a:pt x="0" y="1321504"/>
                </a:lnTo>
                <a:lnTo>
                  <a:pt x="0" y="264308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36407" y="4653788"/>
            <a:ext cx="286258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Quiz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m[c(1,3),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5" dirty="0"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onsolas"/>
                <a:cs typeface="Consolas"/>
              </a:rPr>
              <a:t>m[,c(4,3)]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spc="-50" dirty="0"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22992" y="4282440"/>
            <a:ext cx="627888" cy="6278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MATRIX</a:t>
            </a:r>
            <a:r>
              <a:rPr spc="-140" dirty="0"/>
              <a:t> </a:t>
            </a:r>
            <a:r>
              <a:rPr spc="-70" dirty="0"/>
              <a:t>ARITHMETICS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200533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Arial"/>
                <a:cs typeface="Arial"/>
              </a:rPr>
              <a:t>Element-wise!</a:t>
            </a:r>
            <a:endParaRPr sz="200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1384704"/>
          <a:ext cx="3074669" cy="10775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[3,]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745740"/>
            <a:ext cx="303593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00"/>
              </a:spcBef>
              <a:buChar char="&gt;"/>
              <a:tabLst>
                <a:tab pos="388620" algn="l"/>
                <a:tab pos="389255" algn="l"/>
              </a:tabLst>
            </a:pPr>
            <a:r>
              <a:rPr sz="1800" spc="-20" dirty="0">
                <a:latin typeface="Consolas"/>
                <a:cs typeface="Consolas"/>
              </a:rPr>
              <a:t>m/10</a:t>
            </a:r>
            <a:endParaRPr sz="1800">
              <a:latin typeface="Consolas"/>
              <a:cs typeface="Consolas"/>
            </a:endParaRPr>
          </a:p>
          <a:p>
            <a:pPr marL="639445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[,1]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[,2]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[,3]</a:t>
            </a:r>
            <a:r>
              <a:rPr sz="1800" spc="-20" dirty="0">
                <a:latin typeface="Consolas"/>
                <a:cs typeface="Consolas"/>
              </a:rPr>
              <a:t> [,4]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3610" y="3390288"/>
          <a:ext cx="3091813" cy="2523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 marR="3175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0.1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3175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1.1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2.0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1.9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 marR="3175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1.8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3175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1.7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1.2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0.9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[3,]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 marR="3175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0.7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3175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1.4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0.8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0.5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82575" indent="-251460">
                        <a:lnSpc>
                          <a:spcPct val="100000"/>
                        </a:lnSpc>
                        <a:buChar char="&gt;"/>
                        <a:tabLst>
                          <a:tab pos="283210" algn="l"/>
                        </a:tabLst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(m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/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10)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(m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35" dirty="0"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3175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[,4]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 marR="3175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2.1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13.1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23.0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21.9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 marR="3175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20.8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19.7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14.2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10.9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[3,]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7960" marR="3175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8.7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16.4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9.8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6.5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721254" y="809244"/>
            <a:ext cx="5782406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Sum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over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rows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columns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rowSums()</a:t>
            </a:r>
            <a:endParaRPr sz="20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colSums()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1254" y="1697228"/>
            <a:ext cx="153098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ts val="2135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rowSums(m)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51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56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1254" y="2511044"/>
            <a:ext cx="1907539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colSums(m)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26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42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40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33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809D2F61-EA0D-CE35-CFAB-0A31836F9940}"/>
              </a:ext>
            </a:extLst>
          </p:cNvPr>
          <p:cNvSpPr/>
          <p:nvPr/>
        </p:nvSpPr>
        <p:spPr>
          <a:xfrm>
            <a:off x="7380254" y="4284617"/>
            <a:ext cx="3468370" cy="1586230"/>
          </a:xfrm>
          <a:custGeom>
            <a:avLst/>
            <a:gdLst/>
            <a:ahLst/>
            <a:cxnLst/>
            <a:rect l="l" t="t" r="r" b="b"/>
            <a:pathLst>
              <a:path w="3468370" h="1586229">
                <a:moveTo>
                  <a:pt x="0" y="264308"/>
                </a:moveTo>
                <a:lnTo>
                  <a:pt x="4258" y="216798"/>
                </a:lnTo>
                <a:lnTo>
                  <a:pt x="16535" y="172082"/>
                </a:lnTo>
                <a:lnTo>
                  <a:pt x="36085" y="130906"/>
                </a:lnTo>
                <a:lnTo>
                  <a:pt x="62161" y="94017"/>
                </a:lnTo>
                <a:lnTo>
                  <a:pt x="94017" y="62162"/>
                </a:lnTo>
                <a:lnTo>
                  <a:pt x="130906" y="36085"/>
                </a:lnTo>
                <a:lnTo>
                  <a:pt x="172082" y="16535"/>
                </a:lnTo>
                <a:lnTo>
                  <a:pt x="216798" y="4258"/>
                </a:lnTo>
                <a:lnTo>
                  <a:pt x="264308" y="0"/>
                </a:lnTo>
                <a:lnTo>
                  <a:pt x="3203721" y="0"/>
                </a:lnTo>
                <a:lnTo>
                  <a:pt x="3251230" y="4258"/>
                </a:lnTo>
                <a:lnTo>
                  <a:pt x="3295946" y="16535"/>
                </a:lnTo>
                <a:lnTo>
                  <a:pt x="3337122" y="36085"/>
                </a:lnTo>
                <a:lnTo>
                  <a:pt x="3374011" y="62162"/>
                </a:lnTo>
                <a:lnTo>
                  <a:pt x="3405867" y="94017"/>
                </a:lnTo>
                <a:lnTo>
                  <a:pt x="3431943" y="130906"/>
                </a:lnTo>
                <a:lnTo>
                  <a:pt x="3451493" y="172082"/>
                </a:lnTo>
                <a:lnTo>
                  <a:pt x="3463770" y="216798"/>
                </a:lnTo>
                <a:lnTo>
                  <a:pt x="3468029" y="264308"/>
                </a:lnTo>
                <a:lnTo>
                  <a:pt x="3468029" y="1321504"/>
                </a:lnTo>
                <a:lnTo>
                  <a:pt x="3463770" y="1369013"/>
                </a:lnTo>
                <a:lnTo>
                  <a:pt x="3451493" y="1413729"/>
                </a:lnTo>
                <a:lnTo>
                  <a:pt x="3431943" y="1454905"/>
                </a:lnTo>
                <a:lnTo>
                  <a:pt x="3405867" y="1491794"/>
                </a:lnTo>
                <a:lnTo>
                  <a:pt x="3374011" y="1523650"/>
                </a:lnTo>
                <a:lnTo>
                  <a:pt x="3337122" y="1549726"/>
                </a:lnTo>
                <a:lnTo>
                  <a:pt x="3295946" y="1569276"/>
                </a:lnTo>
                <a:lnTo>
                  <a:pt x="3251230" y="1581553"/>
                </a:lnTo>
                <a:lnTo>
                  <a:pt x="3203721" y="1585812"/>
                </a:lnTo>
                <a:lnTo>
                  <a:pt x="264308" y="1585812"/>
                </a:lnTo>
                <a:lnTo>
                  <a:pt x="216798" y="1581553"/>
                </a:lnTo>
                <a:lnTo>
                  <a:pt x="172082" y="1569276"/>
                </a:lnTo>
                <a:lnTo>
                  <a:pt x="130906" y="1549726"/>
                </a:lnTo>
                <a:lnTo>
                  <a:pt x="94017" y="1523650"/>
                </a:lnTo>
                <a:lnTo>
                  <a:pt x="62161" y="1491794"/>
                </a:lnTo>
                <a:lnTo>
                  <a:pt x="36085" y="1454905"/>
                </a:lnTo>
                <a:lnTo>
                  <a:pt x="16535" y="1413729"/>
                </a:lnTo>
                <a:lnTo>
                  <a:pt x="4258" y="1369013"/>
                </a:lnTo>
                <a:lnTo>
                  <a:pt x="0" y="1321504"/>
                </a:lnTo>
                <a:lnTo>
                  <a:pt x="0" y="264308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60FD91DD-EE0E-DD27-4B02-491A60563FCB}"/>
              </a:ext>
            </a:extLst>
          </p:cNvPr>
          <p:cNvSpPr txBox="1"/>
          <p:nvPr/>
        </p:nvSpPr>
        <p:spPr>
          <a:xfrm>
            <a:off x="7536407" y="4653788"/>
            <a:ext cx="2862580" cy="833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How about means over rows and columns?</a:t>
            </a:r>
          </a:p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rowMeans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colMeans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5" name="object 17">
            <a:extLst>
              <a:ext uri="{FF2B5EF4-FFF2-40B4-BE49-F238E27FC236}">
                <a16:creationId xmlns:a16="http://schemas.microsoft.com/office/drawing/2014/main" id="{D715C171-12BC-0A2C-4C56-6D2798D6DB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4282440"/>
            <a:ext cx="627888" cy="6278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MATRIX</a:t>
            </a:r>
            <a:r>
              <a:rPr spc="-140" dirty="0"/>
              <a:t> </a:t>
            </a:r>
            <a:r>
              <a:rPr spc="-70" dirty="0"/>
              <a:t>ARITHMETICS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519112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Arial"/>
                <a:cs typeface="Arial"/>
              </a:rPr>
              <a:t>Multiplications</a:t>
            </a:r>
            <a:endParaRPr sz="200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x&lt;-matrix(c(3,4,-2,6),nrow=2,byrow=T)</a:t>
            </a:r>
            <a:endParaRPr sz="180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0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x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3610" y="1662072"/>
          <a:ext cx="1819909" cy="800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62660" y="2745740"/>
            <a:ext cx="303593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Element-</a:t>
            </a:r>
            <a:r>
              <a:rPr sz="1800" b="1" dirty="0">
                <a:latin typeface="Arial"/>
                <a:cs typeface="Arial"/>
              </a:rPr>
              <a:t>wise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multiplication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x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*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x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43610" y="3390288"/>
          <a:ext cx="1819909" cy="79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93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3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3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36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62660" y="4473955"/>
            <a:ext cx="224726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Matrix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multiplication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x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%*%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x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43610" y="5103264"/>
          <a:ext cx="1819909" cy="81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36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95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sz="1800" spc="-25" dirty="0">
                          <a:latin typeface="Consolas"/>
                          <a:cs typeface="Consolas"/>
                        </a:rPr>
                        <a:t>18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5029200" y="3268979"/>
            <a:ext cx="4446270" cy="1040130"/>
          </a:xfrm>
          <a:custGeom>
            <a:avLst/>
            <a:gdLst/>
            <a:ahLst/>
            <a:cxnLst/>
            <a:rect l="l" t="t" r="r" b="b"/>
            <a:pathLst>
              <a:path w="4446270" h="1040129">
                <a:moveTo>
                  <a:pt x="0" y="173358"/>
                </a:moveTo>
                <a:lnTo>
                  <a:pt x="6192" y="127272"/>
                </a:lnTo>
                <a:lnTo>
                  <a:pt x="23668" y="85861"/>
                </a:lnTo>
                <a:lnTo>
                  <a:pt x="50775" y="50775"/>
                </a:lnTo>
                <a:lnTo>
                  <a:pt x="85860" y="23668"/>
                </a:lnTo>
                <a:lnTo>
                  <a:pt x="127272" y="6192"/>
                </a:lnTo>
                <a:lnTo>
                  <a:pt x="173357" y="0"/>
                </a:lnTo>
                <a:lnTo>
                  <a:pt x="4272912" y="0"/>
                </a:lnTo>
                <a:lnTo>
                  <a:pt x="4318997" y="6192"/>
                </a:lnTo>
                <a:lnTo>
                  <a:pt x="4360409" y="23668"/>
                </a:lnTo>
                <a:lnTo>
                  <a:pt x="4395494" y="50775"/>
                </a:lnTo>
                <a:lnTo>
                  <a:pt x="4422601" y="85861"/>
                </a:lnTo>
                <a:lnTo>
                  <a:pt x="4440077" y="127272"/>
                </a:lnTo>
                <a:lnTo>
                  <a:pt x="4446270" y="173358"/>
                </a:lnTo>
                <a:lnTo>
                  <a:pt x="4446270" y="866771"/>
                </a:lnTo>
                <a:lnTo>
                  <a:pt x="4440077" y="912857"/>
                </a:lnTo>
                <a:lnTo>
                  <a:pt x="4422601" y="954269"/>
                </a:lnTo>
                <a:lnTo>
                  <a:pt x="4395494" y="989354"/>
                </a:lnTo>
                <a:lnTo>
                  <a:pt x="4360409" y="1016461"/>
                </a:lnTo>
                <a:lnTo>
                  <a:pt x="4318997" y="1033937"/>
                </a:lnTo>
                <a:lnTo>
                  <a:pt x="4272912" y="1040130"/>
                </a:lnTo>
                <a:lnTo>
                  <a:pt x="173357" y="1040130"/>
                </a:lnTo>
                <a:lnTo>
                  <a:pt x="127272" y="1033937"/>
                </a:lnTo>
                <a:lnTo>
                  <a:pt x="85860" y="1016461"/>
                </a:lnTo>
                <a:lnTo>
                  <a:pt x="50775" y="989354"/>
                </a:lnTo>
                <a:lnTo>
                  <a:pt x="23668" y="954269"/>
                </a:lnTo>
                <a:lnTo>
                  <a:pt x="6192" y="912857"/>
                </a:lnTo>
                <a:lnTo>
                  <a:pt x="0" y="866771"/>
                </a:lnTo>
                <a:lnTo>
                  <a:pt x="0" y="173358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5478" y="3489452"/>
            <a:ext cx="303403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Element-</a:t>
            </a:r>
            <a:r>
              <a:rPr sz="1800" dirty="0">
                <a:latin typeface="Arial"/>
                <a:cs typeface="Arial"/>
              </a:rPr>
              <a:t>wise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multiplication: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50" dirty="0">
                <a:latin typeface="Consolas"/>
                <a:cs typeface="Consolas"/>
              </a:rPr>
              <a:t>*</a:t>
            </a:r>
            <a:endParaRPr sz="18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Matrix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multiplication: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5" dirty="0">
                <a:latin typeface="Consolas"/>
                <a:cs typeface="Consolas"/>
              </a:rPr>
              <a:t>%*%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6256" y="2700527"/>
            <a:ext cx="569976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MATRIX</a:t>
            </a:r>
            <a:r>
              <a:rPr spc="-140" dirty="0"/>
              <a:t> </a:t>
            </a:r>
            <a:r>
              <a:rPr spc="-60" dirty="0"/>
              <a:t>FUNCTIONS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8340" y="765811"/>
            <a:ext cx="3030220" cy="610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Matrix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transpose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25" dirty="0">
                <a:latin typeface="Consolas"/>
                <a:cs typeface="Consolas"/>
              </a:rPr>
              <a:t>t()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80"/>
              </a:spcBef>
              <a:buChar char="&gt;"/>
              <a:tabLst>
                <a:tab pos="538480" algn="l"/>
              </a:tabLst>
            </a:pPr>
            <a:r>
              <a:rPr sz="1800" spc="-20" dirty="0">
                <a:latin typeface="Consolas"/>
                <a:cs typeface="Consolas"/>
              </a:rPr>
              <a:t>t(m)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40243"/>
              </p:ext>
            </p:extLst>
          </p:nvPr>
        </p:nvGraphicFramePr>
        <p:xfrm>
          <a:off x="943610" y="1449071"/>
          <a:ext cx="2447288" cy="1370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[,1]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[,2]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[,3]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17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[3,]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8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[4,]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19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5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174740" y="702563"/>
            <a:ext cx="3524250" cy="88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Inverse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matrix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solve()</a:t>
            </a:r>
            <a:endParaRPr sz="200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5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dim(x)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2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4740" y="1831340"/>
            <a:ext cx="203327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ts val="2135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solve(x)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%*%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x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ts val="2135"/>
              </a:lnSpc>
            </a:pPr>
            <a:r>
              <a:rPr sz="1800" spc="-20" dirty="0">
                <a:latin typeface="Consolas"/>
                <a:cs typeface="Consolas"/>
              </a:rPr>
              <a:t>[,1]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5057" y="2099564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onsolas"/>
                <a:cs typeface="Consolas"/>
              </a:rPr>
              <a:t>[,2]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155690" y="2451504"/>
          <a:ext cx="2947669" cy="505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4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[1,]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-1.110223e-</a:t>
                      </a:r>
                      <a:r>
                        <a:rPr sz="1800" spc="-35" dirty="0">
                          <a:latin typeface="Consolas"/>
                          <a:cs typeface="Consolas"/>
                        </a:rPr>
                        <a:t>16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[2,]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1.000000e+00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9">
            <a:extLst>
              <a:ext uri="{FF2B5EF4-FFF2-40B4-BE49-F238E27FC236}">
                <a16:creationId xmlns:a16="http://schemas.microsoft.com/office/drawing/2014/main" id="{523AD1B7-3F3E-C002-1697-B65E99E8235E}"/>
              </a:ext>
            </a:extLst>
          </p:cNvPr>
          <p:cNvSpPr/>
          <p:nvPr/>
        </p:nvSpPr>
        <p:spPr>
          <a:xfrm>
            <a:off x="3200400" y="4228108"/>
            <a:ext cx="4669790" cy="1040130"/>
          </a:xfrm>
          <a:custGeom>
            <a:avLst/>
            <a:gdLst/>
            <a:ahLst/>
            <a:cxnLst/>
            <a:rect l="l" t="t" r="r" b="b"/>
            <a:pathLst>
              <a:path w="4446270" h="1040129">
                <a:moveTo>
                  <a:pt x="0" y="173358"/>
                </a:moveTo>
                <a:lnTo>
                  <a:pt x="6192" y="127272"/>
                </a:lnTo>
                <a:lnTo>
                  <a:pt x="23668" y="85861"/>
                </a:lnTo>
                <a:lnTo>
                  <a:pt x="50775" y="50775"/>
                </a:lnTo>
                <a:lnTo>
                  <a:pt x="85860" y="23668"/>
                </a:lnTo>
                <a:lnTo>
                  <a:pt x="127272" y="6192"/>
                </a:lnTo>
                <a:lnTo>
                  <a:pt x="173357" y="0"/>
                </a:lnTo>
                <a:lnTo>
                  <a:pt x="4272912" y="0"/>
                </a:lnTo>
                <a:lnTo>
                  <a:pt x="4318997" y="6192"/>
                </a:lnTo>
                <a:lnTo>
                  <a:pt x="4360409" y="23668"/>
                </a:lnTo>
                <a:lnTo>
                  <a:pt x="4395494" y="50775"/>
                </a:lnTo>
                <a:lnTo>
                  <a:pt x="4422601" y="85861"/>
                </a:lnTo>
                <a:lnTo>
                  <a:pt x="4440077" y="127272"/>
                </a:lnTo>
                <a:lnTo>
                  <a:pt x="4446270" y="173358"/>
                </a:lnTo>
                <a:lnTo>
                  <a:pt x="4446270" y="866771"/>
                </a:lnTo>
                <a:lnTo>
                  <a:pt x="4440077" y="912857"/>
                </a:lnTo>
                <a:lnTo>
                  <a:pt x="4422601" y="954269"/>
                </a:lnTo>
                <a:lnTo>
                  <a:pt x="4395494" y="989354"/>
                </a:lnTo>
                <a:lnTo>
                  <a:pt x="4360409" y="1016461"/>
                </a:lnTo>
                <a:lnTo>
                  <a:pt x="4318997" y="1033937"/>
                </a:lnTo>
                <a:lnTo>
                  <a:pt x="4272912" y="1040130"/>
                </a:lnTo>
                <a:lnTo>
                  <a:pt x="173357" y="1040130"/>
                </a:lnTo>
                <a:lnTo>
                  <a:pt x="127272" y="1033937"/>
                </a:lnTo>
                <a:lnTo>
                  <a:pt x="85860" y="1016461"/>
                </a:lnTo>
                <a:lnTo>
                  <a:pt x="50775" y="989354"/>
                </a:lnTo>
                <a:lnTo>
                  <a:pt x="23668" y="954269"/>
                </a:lnTo>
                <a:lnTo>
                  <a:pt x="6192" y="912857"/>
                </a:lnTo>
                <a:lnTo>
                  <a:pt x="0" y="866771"/>
                </a:lnTo>
                <a:lnTo>
                  <a:pt x="0" y="173358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6B40B8A1-EFFA-B476-58EF-1649DC63C7E6}"/>
              </a:ext>
            </a:extLst>
          </p:cNvPr>
          <p:cNvSpPr txBox="1"/>
          <p:nvPr/>
        </p:nvSpPr>
        <p:spPr>
          <a:xfrm>
            <a:off x="3390898" y="4343400"/>
            <a:ext cx="4446270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-10" dirty="0">
                <a:latin typeface="Arial"/>
                <a:cs typeface="Arial"/>
              </a:rPr>
              <a:t>R can also </a:t>
            </a:r>
            <a:r>
              <a:rPr lang="en-US" spc="-10" dirty="0">
                <a:latin typeface="Arial"/>
                <a:cs typeface="Arial"/>
              </a:rPr>
              <a:t>deal with n-dimensional array by </a:t>
            </a:r>
            <a:r>
              <a:rPr lang="en-US" i="1" spc="-10" dirty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pc="-1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pc="-10" dirty="0">
                <a:latin typeface="Arial"/>
                <a:cs typeface="Arial"/>
              </a:rPr>
              <a:t>, which will not introduce in this bootcamp. Feel free to explore more.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8BFF5128-B9B2-6C24-C8A2-A909563107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7456" y="3659656"/>
            <a:ext cx="569976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51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150558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75" dirty="0">
                <a:solidFill>
                  <a:srgbClr val="FFFFFF"/>
                </a:solidFill>
              </a:rPr>
              <a:t>FACTOR</a:t>
            </a:r>
            <a:endParaRPr sz="3500"/>
          </a:p>
        </p:txBody>
      </p:sp>
    </p:spTree>
    <p:extLst>
      <p:ext uri="{BB962C8B-B14F-4D97-AF65-F5344CB8AC3E}">
        <p14:creationId xmlns:p14="http://schemas.microsoft.com/office/powerpoint/2010/main" val="53101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702563"/>
            <a:ext cx="5694045" cy="518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Factors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Categorical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variables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blood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c('AB',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'A',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'A',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'O',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'B',</a:t>
            </a:r>
            <a:r>
              <a:rPr sz="1800" spc="-20" dirty="0">
                <a:latin typeface="Consolas"/>
                <a:cs typeface="Consolas"/>
              </a:rPr>
              <a:t> 'O')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0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class(blood)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"character"</a:t>
            </a:r>
            <a:endParaRPr lang="en-US" sz="1800" spc="-1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endParaRPr lang="en-HK" spc="-1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blood_factor</a:t>
            </a:r>
            <a:r>
              <a:rPr lang="en-HK" sz="1800" dirty="0">
                <a:latin typeface="Consolas"/>
                <a:cs typeface="Consolas"/>
              </a:rPr>
              <a:t> &lt;-  factor(blood)</a:t>
            </a: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blood_factor</a:t>
            </a:r>
            <a:endParaRPr lang="en-HK"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lang="en-HK" sz="1800" dirty="0">
                <a:latin typeface="Consolas"/>
                <a:cs typeface="Consolas"/>
              </a:rPr>
              <a:t>[1] AB A  A  O  B  O </a:t>
            </a: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lang="en-HK" sz="1800" dirty="0">
                <a:latin typeface="Consolas"/>
                <a:cs typeface="Consolas"/>
              </a:rPr>
              <a:t>Levels: A AB B O</a:t>
            </a: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endParaRPr lang="en-HK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220"/>
              </a:spcBef>
              <a:buChar char="&gt;"/>
              <a:tabLst>
                <a:tab pos="264160" algn="l"/>
              </a:tabLst>
            </a:pPr>
            <a:r>
              <a:rPr lang="en-HK" sz="1800" spc="-10" dirty="0">
                <a:latin typeface="Consolas"/>
                <a:cs typeface="Consolas"/>
              </a:rPr>
              <a:t>class(</a:t>
            </a:r>
            <a:r>
              <a:rPr lang="en-HK" sz="1800" spc="-10" dirty="0" err="1">
                <a:latin typeface="Consolas"/>
                <a:cs typeface="Consolas"/>
              </a:rPr>
              <a:t>blood_factor</a:t>
            </a:r>
            <a:r>
              <a:rPr lang="en-HK" sz="1800" spc="-10" dirty="0">
                <a:latin typeface="Consolas"/>
                <a:cs typeface="Consolas"/>
              </a:rPr>
              <a:t>)</a:t>
            </a:r>
            <a:endParaRPr lang="en-HK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[1]</a:t>
            </a:r>
            <a:r>
              <a:rPr lang="en-HK" sz="1800" spc="-25" dirty="0">
                <a:latin typeface="Consolas"/>
                <a:cs typeface="Consolas"/>
              </a:rPr>
              <a:t> </a:t>
            </a:r>
            <a:r>
              <a:rPr lang="en-HK" sz="1800" spc="-10" dirty="0">
                <a:latin typeface="Consolas"/>
                <a:cs typeface="Consolas"/>
              </a:rPr>
              <a:t>"factor"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lang="en-HK" spc="-10" dirty="0">
              <a:latin typeface="Consolas"/>
              <a:cs typeface="Consolas"/>
            </a:endParaRPr>
          </a:p>
          <a:p>
            <a:pPr marL="263525" indent="-250825">
              <a:lnSpc>
                <a:spcPct val="100000"/>
              </a:lnSpc>
              <a:spcBef>
                <a:spcPts val="240"/>
              </a:spcBef>
              <a:buChar char="&gt;"/>
              <a:tabLst>
                <a:tab pos="263525" algn="l"/>
              </a:tabLst>
            </a:pPr>
            <a:r>
              <a:rPr lang="en-HK" sz="1800" spc="-10" dirty="0" err="1">
                <a:latin typeface="Consolas"/>
                <a:cs typeface="Consolas"/>
              </a:rPr>
              <a:t>as.numeric</a:t>
            </a:r>
            <a:r>
              <a:rPr lang="en-HK" sz="1800" spc="-10" dirty="0">
                <a:latin typeface="Consolas"/>
                <a:cs typeface="Consolas"/>
              </a:rPr>
              <a:t>(</a:t>
            </a:r>
            <a:r>
              <a:rPr lang="en-HK" sz="1800" spc="-10" dirty="0" err="1">
                <a:latin typeface="Consolas"/>
                <a:cs typeface="Consolas"/>
              </a:rPr>
              <a:t>blood_factor</a:t>
            </a:r>
            <a:r>
              <a:rPr lang="en-HK" sz="1800" spc="-10" dirty="0">
                <a:latin typeface="Consolas"/>
                <a:cs typeface="Consolas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[1]</a:t>
            </a:r>
            <a:r>
              <a:rPr lang="en-HK" sz="1800" spc="-1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2</a:t>
            </a:r>
            <a:r>
              <a:rPr lang="en-HK" sz="1800" spc="-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1</a:t>
            </a:r>
            <a:r>
              <a:rPr lang="en-HK" sz="1800" spc="-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1</a:t>
            </a:r>
            <a:r>
              <a:rPr lang="en-HK" sz="1800" spc="-1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4</a:t>
            </a:r>
            <a:r>
              <a:rPr lang="en-HK" sz="1800" spc="-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3</a:t>
            </a:r>
            <a:r>
              <a:rPr lang="en-HK" sz="1800" spc="-5" dirty="0">
                <a:latin typeface="Consolas"/>
                <a:cs typeface="Consolas"/>
              </a:rPr>
              <a:t> </a:t>
            </a:r>
            <a:r>
              <a:rPr lang="en-HK" sz="1800" spc="-50" dirty="0">
                <a:latin typeface="Consolas"/>
                <a:cs typeface="Consolas"/>
              </a:rPr>
              <a:t>4</a:t>
            </a:r>
            <a:endParaRPr lang="en-HK" sz="1800" dirty="0">
              <a:latin typeface="Consolas"/>
              <a:cs typeface="Consolas"/>
            </a:endParaRPr>
          </a:p>
          <a:p>
            <a:pPr marL="263525" indent="-250825">
              <a:lnSpc>
                <a:spcPct val="100000"/>
              </a:lnSpc>
              <a:spcBef>
                <a:spcPts val="25"/>
              </a:spcBef>
              <a:buChar char="&gt;"/>
              <a:tabLst>
                <a:tab pos="263525" algn="l"/>
              </a:tabLst>
            </a:pPr>
            <a:r>
              <a:rPr lang="en-HK" sz="1800" spc="-10" dirty="0" err="1">
                <a:latin typeface="Consolas"/>
                <a:cs typeface="Consolas"/>
              </a:rPr>
              <a:t>attr</a:t>
            </a:r>
            <a:r>
              <a:rPr lang="en-HK" sz="1800" spc="-10" dirty="0">
                <a:latin typeface="Consolas"/>
                <a:cs typeface="Consolas"/>
              </a:rPr>
              <a:t>(</a:t>
            </a:r>
            <a:r>
              <a:rPr lang="en-HK" sz="1800" spc="-10" dirty="0" err="1">
                <a:latin typeface="Consolas"/>
                <a:cs typeface="Consolas"/>
              </a:rPr>
              <a:t>blood_factor,"levels</a:t>
            </a:r>
            <a:r>
              <a:rPr lang="en-HK" sz="1800" spc="-10" dirty="0">
                <a:latin typeface="Consolas"/>
                <a:cs typeface="Consolas"/>
              </a:rPr>
              <a:t>")</a:t>
            </a:r>
            <a:endParaRPr lang="en-HK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141095" algn="l"/>
                <a:tab pos="2395855" algn="l"/>
              </a:tabLst>
            </a:pPr>
            <a:r>
              <a:rPr lang="en-HK" sz="1800" dirty="0">
                <a:latin typeface="Consolas"/>
                <a:cs typeface="Consolas"/>
              </a:rPr>
              <a:t>[1]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spc="-25" dirty="0">
                <a:latin typeface="Consolas"/>
                <a:cs typeface="Consolas"/>
              </a:rPr>
              <a:t>"A"</a:t>
            </a:r>
            <a:r>
              <a:rPr lang="en-HK" sz="1800" dirty="0">
                <a:latin typeface="Consolas"/>
                <a:cs typeface="Consolas"/>
              </a:rPr>
              <a:t>	"AB"</a:t>
            </a:r>
            <a:r>
              <a:rPr lang="en-HK" sz="1800" spc="-30" dirty="0">
                <a:latin typeface="Consolas"/>
                <a:cs typeface="Consolas"/>
              </a:rPr>
              <a:t> </a:t>
            </a:r>
            <a:r>
              <a:rPr lang="en-HK" sz="1800" spc="-25" dirty="0">
                <a:latin typeface="Consolas"/>
                <a:cs typeface="Consolas"/>
              </a:rPr>
              <a:t>"B"</a:t>
            </a:r>
            <a:r>
              <a:rPr lang="en-HK" sz="1800" dirty="0">
                <a:latin typeface="Consolas"/>
                <a:cs typeface="Consolas"/>
              </a:rPr>
              <a:t>	</a:t>
            </a:r>
            <a:r>
              <a:rPr lang="en-HK" sz="1800" spc="-25" dirty="0">
                <a:latin typeface="Consolas"/>
                <a:cs typeface="Consolas"/>
              </a:rPr>
              <a:t>"O"</a:t>
            </a:r>
            <a:endParaRPr lang="en-HK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lang="en-HK"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791" y="4212017"/>
            <a:ext cx="4217670" cy="1499235"/>
          </a:xfrm>
          <a:custGeom>
            <a:avLst/>
            <a:gdLst/>
            <a:ahLst/>
            <a:cxnLst/>
            <a:rect l="l" t="t" r="r" b="b"/>
            <a:pathLst>
              <a:path w="4217670" h="1499235">
                <a:moveTo>
                  <a:pt x="3967390" y="0"/>
                </a:moveTo>
                <a:lnTo>
                  <a:pt x="249842" y="0"/>
                </a:lnTo>
                <a:lnTo>
                  <a:pt x="204932" y="4025"/>
                </a:lnTo>
                <a:lnTo>
                  <a:pt x="162664" y="15630"/>
                </a:lnTo>
                <a:lnTo>
                  <a:pt x="123742" y="34111"/>
                </a:lnTo>
                <a:lnTo>
                  <a:pt x="88872" y="58760"/>
                </a:lnTo>
                <a:lnTo>
                  <a:pt x="58759" y="88872"/>
                </a:lnTo>
                <a:lnTo>
                  <a:pt x="34110" y="123742"/>
                </a:lnTo>
                <a:lnTo>
                  <a:pt x="15630" y="162665"/>
                </a:lnTo>
                <a:lnTo>
                  <a:pt x="4025" y="204933"/>
                </a:lnTo>
                <a:lnTo>
                  <a:pt x="0" y="249843"/>
                </a:lnTo>
                <a:lnTo>
                  <a:pt x="0" y="1249173"/>
                </a:lnTo>
                <a:lnTo>
                  <a:pt x="4025" y="1294082"/>
                </a:lnTo>
                <a:lnTo>
                  <a:pt x="15630" y="1336351"/>
                </a:lnTo>
                <a:lnTo>
                  <a:pt x="34110" y="1375273"/>
                </a:lnTo>
                <a:lnTo>
                  <a:pt x="58759" y="1410143"/>
                </a:lnTo>
                <a:lnTo>
                  <a:pt x="88872" y="1440256"/>
                </a:lnTo>
                <a:lnTo>
                  <a:pt x="123742" y="1464905"/>
                </a:lnTo>
                <a:lnTo>
                  <a:pt x="162664" y="1483385"/>
                </a:lnTo>
                <a:lnTo>
                  <a:pt x="204932" y="1494990"/>
                </a:lnTo>
                <a:lnTo>
                  <a:pt x="249842" y="1499016"/>
                </a:lnTo>
                <a:lnTo>
                  <a:pt x="3967390" y="1499016"/>
                </a:lnTo>
                <a:lnTo>
                  <a:pt x="4012299" y="1494990"/>
                </a:lnTo>
                <a:lnTo>
                  <a:pt x="4054567" y="1483385"/>
                </a:lnTo>
                <a:lnTo>
                  <a:pt x="4093489" y="1464905"/>
                </a:lnTo>
                <a:lnTo>
                  <a:pt x="4128359" y="1440256"/>
                </a:lnTo>
                <a:lnTo>
                  <a:pt x="4158472" y="1410143"/>
                </a:lnTo>
                <a:lnTo>
                  <a:pt x="4183121" y="1375273"/>
                </a:lnTo>
                <a:lnTo>
                  <a:pt x="4201601" y="1336351"/>
                </a:lnTo>
                <a:lnTo>
                  <a:pt x="4213206" y="1294082"/>
                </a:lnTo>
                <a:lnTo>
                  <a:pt x="4217232" y="1249173"/>
                </a:lnTo>
                <a:lnTo>
                  <a:pt x="4217232" y="249843"/>
                </a:lnTo>
                <a:lnTo>
                  <a:pt x="4213206" y="204933"/>
                </a:lnTo>
                <a:lnTo>
                  <a:pt x="4201601" y="162665"/>
                </a:lnTo>
                <a:lnTo>
                  <a:pt x="4183121" y="123742"/>
                </a:lnTo>
                <a:lnTo>
                  <a:pt x="4158472" y="88872"/>
                </a:lnTo>
                <a:lnTo>
                  <a:pt x="4128359" y="58760"/>
                </a:lnTo>
                <a:lnTo>
                  <a:pt x="4093489" y="34111"/>
                </a:lnTo>
                <a:lnTo>
                  <a:pt x="4054567" y="15630"/>
                </a:lnTo>
                <a:lnTo>
                  <a:pt x="4012299" y="4025"/>
                </a:lnTo>
                <a:lnTo>
                  <a:pt x="3967390" y="0"/>
                </a:lnTo>
                <a:close/>
              </a:path>
            </a:pathLst>
          </a:custGeom>
          <a:solidFill>
            <a:srgbClr val="1A8628">
              <a:alpha val="501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CREATE</a:t>
            </a:r>
            <a:r>
              <a:rPr spc="-155" dirty="0"/>
              <a:t> </a:t>
            </a:r>
            <a:r>
              <a:rPr spc="-80" dirty="0"/>
              <a:t>FACTORS</a:t>
            </a:r>
          </a:p>
        </p:txBody>
      </p:sp>
      <p:sp>
        <p:nvSpPr>
          <p:cNvPr id="8" name="object 8"/>
          <p:cNvSpPr/>
          <p:nvPr/>
        </p:nvSpPr>
        <p:spPr>
          <a:xfrm>
            <a:off x="7162800" y="3238766"/>
            <a:ext cx="4386605" cy="695325"/>
          </a:xfrm>
          <a:custGeom>
            <a:avLst/>
            <a:gdLst/>
            <a:ahLst/>
            <a:cxnLst/>
            <a:rect l="l" t="t" r="r" b="b"/>
            <a:pathLst>
              <a:path w="3279775" h="695325">
                <a:moveTo>
                  <a:pt x="0" y="115824"/>
                </a:moveTo>
                <a:lnTo>
                  <a:pt x="9102" y="70740"/>
                </a:lnTo>
                <a:lnTo>
                  <a:pt x="33924" y="33924"/>
                </a:lnTo>
                <a:lnTo>
                  <a:pt x="70740" y="9102"/>
                </a:lnTo>
                <a:lnTo>
                  <a:pt x="115824" y="0"/>
                </a:lnTo>
                <a:lnTo>
                  <a:pt x="3163824" y="0"/>
                </a:lnTo>
                <a:lnTo>
                  <a:pt x="3208908" y="9102"/>
                </a:lnTo>
                <a:lnTo>
                  <a:pt x="3245724" y="33924"/>
                </a:lnTo>
                <a:lnTo>
                  <a:pt x="3270546" y="70740"/>
                </a:lnTo>
                <a:lnTo>
                  <a:pt x="3279648" y="115824"/>
                </a:lnTo>
                <a:lnTo>
                  <a:pt x="3279648" y="579119"/>
                </a:lnTo>
                <a:lnTo>
                  <a:pt x="3270546" y="624203"/>
                </a:lnTo>
                <a:lnTo>
                  <a:pt x="3245724" y="661019"/>
                </a:lnTo>
                <a:lnTo>
                  <a:pt x="3208908" y="685841"/>
                </a:lnTo>
                <a:lnTo>
                  <a:pt x="3163824" y="694944"/>
                </a:lnTo>
                <a:lnTo>
                  <a:pt x="115824" y="694944"/>
                </a:lnTo>
                <a:lnTo>
                  <a:pt x="70740" y="685841"/>
                </a:lnTo>
                <a:lnTo>
                  <a:pt x="33924" y="661019"/>
                </a:lnTo>
                <a:lnTo>
                  <a:pt x="9102" y="624203"/>
                </a:lnTo>
                <a:lnTo>
                  <a:pt x="0" y="579119"/>
                </a:lnTo>
                <a:lnTo>
                  <a:pt x="0" y="11582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12686" y="3437635"/>
            <a:ext cx="40134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By default, </a:t>
            </a:r>
            <a:r>
              <a:rPr sz="1800" dirty="0">
                <a:latin typeface="Arial"/>
                <a:cs typeface="Arial"/>
              </a:rPr>
              <a:t>Levels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sorted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alphabetically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2968" y="2618232"/>
            <a:ext cx="758951" cy="75895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230875" y="1694411"/>
            <a:ext cx="5351780" cy="640080"/>
          </a:xfrm>
          <a:custGeom>
            <a:avLst/>
            <a:gdLst/>
            <a:ahLst/>
            <a:cxnLst/>
            <a:rect l="l" t="t" r="r" b="b"/>
            <a:pathLst>
              <a:path w="5351780" h="640080">
                <a:moveTo>
                  <a:pt x="0" y="106680"/>
                </a:moveTo>
                <a:lnTo>
                  <a:pt x="8383" y="65155"/>
                </a:lnTo>
                <a:lnTo>
                  <a:pt x="31245" y="31245"/>
                </a:lnTo>
                <a:lnTo>
                  <a:pt x="65154" y="8383"/>
                </a:lnTo>
                <a:lnTo>
                  <a:pt x="106679" y="0"/>
                </a:lnTo>
                <a:lnTo>
                  <a:pt x="5244847" y="0"/>
                </a:lnTo>
                <a:lnTo>
                  <a:pt x="5286371" y="8383"/>
                </a:lnTo>
                <a:lnTo>
                  <a:pt x="5320280" y="31245"/>
                </a:lnTo>
                <a:lnTo>
                  <a:pt x="5343142" y="65155"/>
                </a:lnTo>
                <a:lnTo>
                  <a:pt x="5351526" y="106680"/>
                </a:lnTo>
                <a:lnTo>
                  <a:pt x="5351526" y="533400"/>
                </a:lnTo>
                <a:lnTo>
                  <a:pt x="5343142" y="574924"/>
                </a:lnTo>
                <a:lnTo>
                  <a:pt x="5320280" y="608834"/>
                </a:lnTo>
                <a:lnTo>
                  <a:pt x="5286371" y="631696"/>
                </a:lnTo>
                <a:lnTo>
                  <a:pt x="5244847" y="640080"/>
                </a:lnTo>
                <a:lnTo>
                  <a:pt x="106679" y="640080"/>
                </a:lnTo>
                <a:lnTo>
                  <a:pt x="65154" y="631696"/>
                </a:lnTo>
                <a:lnTo>
                  <a:pt x="31245" y="608834"/>
                </a:lnTo>
                <a:lnTo>
                  <a:pt x="8383" y="574924"/>
                </a:lnTo>
                <a:lnTo>
                  <a:pt x="0" y="533400"/>
                </a:lnTo>
                <a:lnTo>
                  <a:pt x="0" y="106680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82385" y="1852676"/>
            <a:ext cx="47272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Function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factor()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Arial"/>
                <a:cs typeface="Arial"/>
              </a:rPr>
              <a:t>encodes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vectors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factors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12423" y="1124711"/>
            <a:ext cx="573024" cy="569976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178484" y="4929908"/>
            <a:ext cx="5351780" cy="640080"/>
          </a:xfrm>
          <a:custGeom>
            <a:avLst/>
            <a:gdLst/>
            <a:ahLst/>
            <a:cxnLst/>
            <a:rect l="l" t="t" r="r" b="b"/>
            <a:pathLst>
              <a:path w="5351780" h="640079">
                <a:moveTo>
                  <a:pt x="0" y="106680"/>
                </a:moveTo>
                <a:lnTo>
                  <a:pt x="8383" y="65155"/>
                </a:lnTo>
                <a:lnTo>
                  <a:pt x="31245" y="31245"/>
                </a:lnTo>
                <a:lnTo>
                  <a:pt x="65154" y="8383"/>
                </a:lnTo>
                <a:lnTo>
                  <a:pt x="106679" y="0"/>
                </a:lnTo>
                <a:lnTo>
                  <a:pt x="5244847" y="0"/>
                </a:lnTo>
                <a:lnTo>
                  <a:pt x="5286371" y="8383"/>
                </a:lnTo>
                <a:lnTo>
                  <a:pt x="5320280" y="31245"/>
                </a:lnTo>
                <a:lnTo>
                  <a:pt x="5343142" y="65155"/>
                </a:lnTo>
                <a:lnTo>
                  <a:pt x="5351526" y="106680"/>
                </a:lnTo>
                <a:lnTo>
                  <a:pt x="5351526" y="533400"/>
                </a:lnTo>
                <a:lnTo>
                  <a:pt x="5343142" y="574924"/>
                </a:lnTo>
                <a:lnTo>
                  <a:pt x="5320280" y="608834"/>
                </a:lnTo>
                <a:lnTo>
                  <a:pt x="5286371" y="631696"/>
                </a:lnTo>
                <a:lnTo>
                  <a:pt x="5244847" y="640080"/>
                </a:lnTo>
                <a:lnTo>
                  <a:pt x="106679" y="640080"/>
                </a:lnTo>
                <a:lnTo>
                  <a:pt x="65154" y="631696"/>
                </a:lnTo>
                <a:lnTo>
                  <a:pt x="31245" y="608834"/>
                </a:lnTo>
                <a:lnTo>
                  <a:pt x="8383" y="574924"/>
                </a:lnTo>
                <a:lnTo>
                  <a:pt x="0" y="533400"/>
                </a:lnTo>
                <a:lnTo>
                  <a:pt x="0" y="106680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88469" y="4961635"/>
            <a:ext cx="46488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Arial"/>
                <a:cs typeface="Arial"/>
              </a:rPr>
              <a:t>Another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think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factors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integers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that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labels.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0607" y="4361688"/>
            <a:ext cx="569976" cy="5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12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MANIPULATING</a:t>
            </a:r>
            <a:r>
              <a:rPr spc="-130" dirty="0"/>
              <a:t> </a:t>
            </a:r>
            <a:r>
              <a:rPr spc="-75" dirty="0"/>
              <a:t>FACTORS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44715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  <a:tab pos="4593590" algn="l"/>
              </a:tabLst>
            </a:pPr>
            <a:r>
              <a:rPr sz="2000" b="1" spc="-20" dirty="0">
                <a:latin typeface="Arial"/>
                <a:cs typeface="Arial"/>
              </a:rPr>
              <a:t>To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inspect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structure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factor</a:t>
            </a:r>
            <a:r>
              <a:rPr sz="2000" b="1" dirty="0">
                <a:latin typeface="Arial"/>
                <a:cs typeface="Arial"/>
              </a:rPr>
              <a:t>	-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str()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str(blood_factor)</a:t>
            </a:r>
            <a:endParaRPr sz="1800" dirty="0">
              <a:latin typeface="Consolas"/>
              <a:cs typeface="Consolas"/>
            </a:endParaRPr>
          </a:p>
          <a:p>
            <a:pPr marL="41211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Factor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w/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levels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"A","AB","B","O":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4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09711" y="806820"/>
            <a:ext cx="3157855" cy="1450975"/>
          </a:xfrm>
          <a:custGeom>
            <a:avLst/>
            <a:gdLst/>
            <a:ahLst/>
            <a:cxnLst/>
            <a:rect l="l" t="t" r="r" b="b"/>
            <a:pathLst>
              <a:path w="3157854" h="1450975">
                <a:moveTo>
                  <a:pt x="0" y="241813"/>
                </a:moveTo>
                <a:lnTo>
                  <a:pt x="4912" y="193079"/>
                </a:lnTo>
                <a:lnTo>
                  <a:pt x="19002" y="147688"/>
                </a:lnTo>
                <a:lnTo>
                  <a:pt x="41297" y="106613"/>
                </a:lnTo>
                <a:lnTo>
                  <a:pt x="70825" y="70825"/>
                </a:lnTo>
                <a:lnTo>
                  <a:pt x="106612" y="41297"/>
                </a:lnTo>
                <a:lnTo>
                  <a:pt x="147688" y="19002"/>
                </a:lnTo>
                <a:lnTo>
                  <a:pt x="193079" y="4912"/>
                </a:lnTo>
                <a:lnTo>
                  <a:pt x="241812" y="0"/>
                </a:lnTo>
                <a:lnTo>
                  <a:pt x="2915915" y="0"/>
                </a:lnTo>
                <a:lnTo>
                  <a:pt x="2964648" y="4912"/>
                </a:lnTo>
                <a:lnTo>
                  <a:pt x="3010039" y="19002"/>
                </a:lnTo>
                <a:lnTo>
                  <a:pt x="3051115" y="41297"/>
                </a:lnTo>
                <a:lnTo>
                  <a:pt x="3086902" y="70825"/>
                </a:lnTo>
                <a:lnTo>
                  <a:pt x="3116430" y="106613"/>
                </a:lnTo>
                <a:lnTo>
                  <a:pt x="3138725" y="147688"/>
                </a:lnTo>
                <a:lnTo>
                  <a:pt x="3152815" y="193079"/>
                </a:lnTo>
                <a:lnTo>
                  <a:pt x="3157728" y="241813"/>
                </a:lnTo>
                <a:lnTo>
                  <a:pt x="3157728" y="1209035"/>
                </a:lnTo>
                <a:lnTo>
                  <a:pt x="3152815" y="1257768"/>
                </a:lnTo>
                <a:lnTo>
                  <a:pt x="3138725" y="1303159"/>
                </a:lnTo>
                <a:lnTo>
                  <a:pt x="3116430" y="1344235"/>
                </a:lnTo>
                <a:lnTo>
                  <a:pt x="3086902" y="1380022"/>
                </a:lnTo>
                <a:lnTo>
                  <a:pt x="3051115" y="1409550"/>
                </a:lnTo>
                <a:lnTo>
                  <a:pt x="3010039" y="1431845"/>
                </a:lnTo>
                <a:lnTo>
                  <a:pt x="2964648" y="1445935"/>
                </a:lnTo>
                <a:lnTo>
                  <a:pt x="2915915" y="1450848"/>
                </a:lnTo>
                <a:lnTo>
                  <a:pt x="241812" y="1450848"/>
                </a:lnTo>
                <a:lnTo>
                  <a:pt x="193079" y="1445935"/>
                </a:lnTo>
                <a:lnTo>
                  <a:pt x="147688" y="1431845"/>
                </a:lnTo>
                <a:lnTo>
                  <a:pt x="106612" y="1409550"/>
                </a:lnTo>
                <a:lnTo>
                  <a:pt x="70825" y="1380022"/>
                </a:lnTo>
                <a:lnTo>
                  <a:pt x="41297" y="1344235"/>
                </a:lnTo>
                <a:lnTo>
                  <a:pt x="19002" y="1303159"/>
                </a:lnTo>
                <a:lnTo>
                  <a:pt x="4912" y="1257768"/>
                </a:lnTo>
                <a:lnTo>
                  <a:pt x="0" y="1209035"/>
                </a:lnTo>
                <a:lnTo>
                  <a:pt x="0" y="241813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59277" y="971803"/>
            <a:ext cx="253428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Recall</a:t>
            </a:r>
            <a:endParaRPr sz="1800" dirty="0">
              <a:latin typeface="Arial"/>
              <a:cs typeface="Arial"/>
            </a:endParaRPr>
          </a:p>
          <a:p>
            <a:pPr marL="263525" indent="-250825">
              <a:lnSpc>
                <a:spcPts val="2100"/>
              </a:lnSpc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blood_factor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  <a:tabLst>
                <a:tab pos="1266825" algn="l"/>
                <a:tab pos="1642745" algn="l"/>
                <a:tab pos="2019300" algn="l"/>
                <a:tab pos="2395220" algn="l"/>
              </a:tabLst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AB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O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B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O</a:t>
            </a:r>
            <a:endParaRPr lang="en-US" sz="1800" spc="-50" dirty="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  <a:tabLst>
                <a:tab pos="1266825" algn="l"/>
                <a:tab pos="1642745" algn="l"/>
                <a:tab pos="2019300" algn="l"/>
                <a:tab pos="2395220" algn="l"/>
              </a:tabLst>
            </a:pPr>
            <a:r>
              <a:rPr lang="en-HK" sz="1800" dirty="0">
                <a:latin typeface="Consolas"/>
                <a:cs typeface="Consolas"/>
              </a:rPr>
              <a:t>Levels: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A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AB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B</a:t>
            </a:r>
            <a:r>
              <a:rPr lang="en-HK" sz="1800" spc="-10" dirty="0">
                <a:latin typeface="Consolas"/>
                <a:cs typeface="Consolas"/>
              </a:rPr>
              <a:t> </a:t>
            </a:r>
            <a:r>
              <a:rPr lang="en-HK" sz="1800" spc="-50" dirty="0">
                <a:latin typeface="Consolas"/>
                <a:cs typeface="Consolas"/>
              </a:rPr>
              <a:t>O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989084" y="3115745"/>
            <a:ext cx="347515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HK" sz="1800" dirty="0">
                <a:latin typeface="Arial"/>
                <a:cs typeface="Arial"/>
              </a:rPr>
              <a:t>Knowing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levels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of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factors</a:t>
            </a:r>
            <a:r>
              <a:rPr lang="en-HK" sz="1800" spc="-15" dirty="0">
                <a:latin typeface="Arial"/>
                <a:cs typeface="Arial"/>
              </a:rPr>
              <a:t> </a:t>
            </a:r>
            <a:r>
              <a:rPr lang="en-HK" sz="1800" spc="-25" dirty="0">
                <a:latin typeface="Arial"/>
                <a:cs typeface="Arial"/>
              </a:rPr>
              <a:t>is </a:t>
            </a:r>
            <a:r>
              <a:rPr lang="en-HK" sz="1800" dirty="0">
                <a:latin typeface="Arial"/>
                <a:cs typeface="Arial"/>
              </a:rPr>
              <a:t>important,</a:t>
            </a:r>
            <a:r>
              <a:rPr lang="en-HK" sz="1800" spc="-3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because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it</a:t>
            </a:r>
            <a:r>
              <a:rPr lang="en-HK" sz="1800" spc="-1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is</a:t>
            </a:r>
            <a:r>
              <a:rPr lang="en-HK" sz="1800" spc="-1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important</a:t>
            </a:r>
            <a:r>
              <a:rPr lang="en-HK" sz="1800" spc="-15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in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z="1800" spc="-10" dirty="0">
                <a:latin typeface="Arial"/>
                <a:cs typeface="Arial"/>
              </a:rPr>
              <a:t>data analysis </a:t>
            </a:r>
            <a:r>
              <a:rPr lang="en-HK" sz="1800" dirty="0">
                <a:latin typeface="Arial"/>
                <a:cs typeface="Arial"/>
              </a:rPr>
              <a:t>to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spc="-20" dirty="0">
                <a:latin typeface="Arial"/>
                <a:cs typeface="Arial"/>
              </a:rPr>
              <a:t>know </a:t>
            </a:r>
            <a:r>
              <a:rPr lang="en-HK" sz="1800" dirty="0">
                <a:latin typeface="Arial"/>
                <a:cs typeface="Arial"/>
              </a:rPr>
              <a:t>which</a:t>
            </a:r>
            <a:r>
              <a:rPr lang="en-HK" sz="1800" spc="-2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class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is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used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dirty="0">
                <a:latin typeface="Arial"/>
                <a:cs typeface="Arial"/>
              </a:rPr>
              <a:t>as</a:t>
            </a:r>
            <a:r>
              <a:rPr lang="en-HK" sz="1800" spc="-10" dirty="0">
                <a:latin typeface="Arial"/>
                <a:cs typeface="Arial"/>
              </a:rPr>
              <a:t> </a:t>
            </a:r>
            <a:r>
              <a:rPr lang="en-HK" sz="1800" spc="-25" dirty="0">
                <a:latin typeface="Arial"/>
                <a:cs typeface="Arial"/>
              </a:rPr>
              <a:t>the </a:t>
            </a:r>
            <a:r>
              <a:rPr lang="en-HK" sz="1800" dirty="0">
                <a:latin typeface="Arial"/>
                <a:cs typeface="Arial"/>
              </a:rPr>
              <a:t>baseline</a:t>
            </a:r>
            <a:r>
              <a:rPr lang="en-HK" sz="1800" spc="-35" dirty="0">
                <a:latin typeface="Arial"/>
                <a:cs typeface="Arial"/>
              </a:rPr>
              <a:t> </a:t>
            </a:r>
            <a:r>
              <a:rPr lang="en-HK" sz="1800" spc="-20" dirty="0">
                <a:latin typeface="Arial"/>
                <a:cs typeface="Arial"/>
              </a:rPr>
              <a:t>level</a:t>
            </a:r>
            <a:endParaRPr lang="en-HK" sz="1800" dirty="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51437" y="1851508"/>
          <a:ext cx="209677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635406" y="1851508"/>
          <a:ext cx="159258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6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AB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7987852" y="2950668"/>
            <a:ext cx="3401695" cy="1450975"/>
          </a:xfrm>
          <a:custGeom>
            <a:avLst/>
            <a:gdLst/>
            <a:ahLst/>
            <a:cxnLst/>
            <a:rect l="l" t="t" r="r" b="b"/>
            <a:pathLst>
              <a:path w="3401695" h="1450975">
                <a:moveTo>
                  <a:pt x="0" y="241814"/>
                </a:moveTo>
                <a:lnTo>
                  <a:pt x="4912" y="193080"/>
                </a:lnTo>
                <a:lnTo>
                  <a:pt x="19002" y="147689"/>
                </a:lnTo>
                <a:lnTo>
                  <a:pt x="41297" y="106613"/>
                </a:lnTo>
                <a:lnTo>
                  <a:pt x="70825" y="70825"/>
                </a:lnTo>
                <a:lnTo>
                  <a:pt x="106613" y="41298"/>
                </a:lnTo>
                <a:lnTo>
                  <a:pt x="147688" y="19002"/>
                </a:lnTo>
                <a:lnTo>
                  <a:pt x="193079" y="4912"/>
                </a:lnTo>
                <a:lnTo>
                  <a:pt x="241813" y="0"/>
                </a:lnTo>
                <a:lnTo>
                  <a:pt x="3159632" y="0"/>
                </a:lnTo>
                <a:lnTo>
                  <a:pt x="3208365" y="4912"/>
                </a:lnTo>
                <a:lnTo>
                  <a:pt x="3253756" y="19002"/>
                </a:lnTo>
                <a:lnTo>
                  <a:pt x="3294832" y="41298"/>
                </a:lnTo>
                <a:lnTo>
                  <a:pt x="3330620" y="70825"/>
                </a:lnTo>
                <a:lnTo>
                  <a:pt x="3360147" y="106613"/>
                </a:lnTo>
                <a:lnTo>
                  <a:pt x="3382443" y="147689"/>
                </a:lnTo>
                <a:lnTo>
                  <a:pt x="3396533" y="193080"/>
                </a:lnTo>
                <a:lnTo>
                  <a:pt x="3401446" y="241814"/>
                </a:lnTo>
                <a:lnTo>
                  <a:pt x="3401446" y="1209033"/>
                </a:lnTo>
                <a:lnTo>
                  <a:pt x="3396533" y="1257766"/>
                </a:lnTo>
                <a:lnTo>
                  <a:pt x="3382443" y="1303157"/>
                </a:lnTo>
                <a:lnTo>
                  <a:pt x="3360147" y="1344233"/>
                </a:lnTo>
                <a:lnTo>
                  <a:pt x="3330620" y="1380021"/>
                </a:lnTo>
                <a:lnTo>
                  <a:pt x="3294832" y="1409548"/>
                </a:lnTo>
                <a:lnTo>
                  <a:pt x="3253756" y="1431844"/>
                </a:lnTo>
                <a:lnTo>
                  <a:pt x="3208365" y="1445934"/>
                </a:lnTo>
                <a:lnTo>
                  <a:pt x="3159632" y="1450847"/>
                </a:lnTo>
                <a:lnTo>
                  <a:pt x="241813" y="1450847"/>
                </a:lnTo>
                <a:lnTo>
                  <a:pt x="193079" y="1445934"/>
                </a:lnTo>
                <a:lnTo>
                  <a:pt x="147688" y="1431844"/>
                </a:lnTo>
                <a:lnTo>
                  <a:pt x="106613" y="1409548"/>
                </a:lnTo>
                <a:lnTo>
                  <a:pt x="70825" y="1380021"/>
                </a:lnTo>
                <a:lnTo>
                  <a:pt x="41297" y="1344233"/>
                </a:lnTo>
                <a:lnTo>
                  <a:pt x="19002" y="1303157"/>
                </a:lnTo>
                <a:lnTo>
                  <a:pt x="4912" y="1257766"/>
                </a:lnTo>
                <a:lnTo>
                  <a:pt x="0" y="1209033"/>
                </a:lnTo>
                <a:lnTo>
                  <a:pt x="0" y="24181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7226" y="4473096"/>
            <a:ext cx="10485120" cy="11657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435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HK" sz="2000" b="1" dirty="0">
                <a:latin typeface="Arial"/>
                <a:cs typeface="Arial"/>
              </a:rPr>
              <a:t>Reorder</a:t>
            </a:r>
            <a:r>
              <a:rPr lang="en-HK" sz="2000" b="1" spc="-20" dirty="0">
                <a:latin typeface="Arial"/>
                <a:cs typeface="Arial"/>
              </a:rPr>
              <a:t> </a:t>
            </a:r>
            <a:r>
              <a:rPr lang="en-HK" sz="2000" b="1" spc="-10" dirty="0">
                <a:latin typeface="Arial"/>
                <a:cs typeface="Arial"/>
              </a:rPr>
              <a:t>levels</a:t>
            </a:r>
            <a:endParaRPr lang="en-HK" sz="2000" dirty="0">
              <a:latin typeface="Arial"/>
              <a:cs typeface="Arial"/>
            </a:endParaRPr>
          </a:p>
          <a:p>
            <a:pPr marL="537845" lvl="1" indent="-251460">
              <a:lnSpc>
                <a:spcPct val="100000"/>
              </a:lnSpc>
              <a:spcBef>
                <a:spcPts val="5"/>
              </a:spcBef>
              <a:buChar char="&gt;"/>
              <a:tabLst>
                <a:tab pos="537845" algn="l"/>
              </a:tabLst>
            </a:pPr>
            <a:r>
              <a:rPr sz="1800" dirty="0" err="1">
                <a:latin typeface="Consolas"/>
                <a:cs typeface="Consolas"/>
              </a:rPr>
              <a:t>blood_factor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factor(blood,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levels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c('O',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'A','B',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'AB'))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5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str(blood_factor)</a:t>
            </a:r>
            <a:endParaRPr sz="1800" dirty="0">
              <a:latin typeface="Consolas"/>
              <a:cs typeface="Consolas"/>
            </a:endParaRPr>
          </a:p>
          <a:p>
            <a:pPr marL="41211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Factor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w/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levels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"O","A","B","AB":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3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1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1423" y="2343911"/>
            <a:ext cx="758951" cy="7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7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/>
              <a:t>LEARNING</a:t>
            </a:r>
            <a:r>
              <a:rPr spc="-114" dirty="0"/>
              <a:t> </a:t>
            </a:r>
            <a:r>
              <a:rPr spc="-60" dirty="0"/>
              <a:t>OBJECTIVES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C4F03C-E8D8-B2E7-4F01-AAE20CE1B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020" indent="-274320">
              <a:lnSpc>
                <a:spcPct val="100000"/>
              </a:lnSpc>
              <a:spcBef>
                <a:spcPts val="32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cs typeface="Arial"/>
              </a:rPr>
              <a:t>Learn R and RStudio</a:t>
            </a:r>
          </a:p>
          <a:p>
            <a:pPr marL="287020" indent="-274320">
              <a:lnSpc>
                <a:spcPct val="100000"/>
              </a:lnSpc>
              <a:spcBef>
                <a:spcPts val="32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cs typeface="Arial"/>
              </a:rPr>
              <a:t>Basic</a:t>
            </a:r>
            <a:r>
              <a:rPr lang="en-US" sz="2000" b="1" spc="-40" dirty="0">
                <a:cs typeface="Arial"/>
              </a:rPr>
              <a:t> </a:t>
            </a:r>
            <a:r>
              <a:rPr lang="en-US" sz="2000" b="1" dirty="0">
                <a:cs typeface="Arial"/>
              </a:rPr>
              <a:t>Operation</a:t>
            </a:r>
            <a:r>
              <a:rPr lang="en-US" sz="2000" b="1" spc="-20" dirty="0">
                <a:cs typeface="Arial"/>
              </a:rPr>
              <a:t> </a:t>
            </a:r>
            <a:r>
              <a:rPr lang="en-US" sz="2000" b="1" dirty="0">
                <a:cs typeface="Arial"/>
              </a:rPr>
              <a:t>and</a:t>
            </a:r>
            <a:r>
              <a:rPr lang="en-US" sz="2000" b="1" spc="-20" dirty="0">
                <a:cs typeface="Arial"/>
              </a:rPr>
              <a:t> </a:t>
            </a:r>
            <a:r>
              <a:rPr lang="en-US" sz="2000" b="1" dirty="0">
                <a:cs typeface="Arial"/>
              </a:rPr>
              <a:t>Data</a:t>
            </a:r>
            <a:r>
              <a:rPr lang="en-US" sz="2000" b="1" spc="-25" dirty="0">
                <a:cs typeface="Arial"/>
              </a:rPr>
              <a:t> </a:t>
            </a:r>
            <a:r>
              <a:rPr lang="en-US" sz="2000" b="1" spc="-10" dirty="0">
                <a:cs typeface="Arial"/>
              </a:rPr>
              <a:t>Types</a:t>
            </a:r>
            <a:endParaRPr lang="en-US" sz="20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200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dirty="0">
                <a:cs typeface="Arial"/>
              </a:rPr>
              <a:t>Basic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operations</a:t>
            </a:r>
            <a:r>
              <a:rPr lang="en-US" sz="1800" spc="-2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(arithmetic,</a:t>
            </a:r>
            <a:r>
              <a:rPr lang="en-US" sz="1800" spc="-3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rational,</a:t>
            </a:r>
            <a:r>
              <a:rPr lang="en-US" sz="1800" spc="-2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logical</a:t>
            </a:r>
            <a:r>
              <a:rPr lang="en-US" sz="1800" spc="-2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etc.)</a:t>
            </a:r>
            <a:endParaRPr lang="en-US" sz="18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50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dirty="0">
                <a:cs typeface="Arial"/>
              </a:rPr>
              <a:t>Atomic</a:t>
            </a:r>
            <a:r>
              <a:rPr lang="en-US" sz="1800" spc="-5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data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types</a:t>
            </a:r>
            <a:r>
              <a:rPr lang="en-US" sz="1800" spc="-3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(integer,</a:t>
            </a:r>
            <a:r>
              <a:rPr lang="en-US" sz="1800" spc="-3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numeric,</a:t>
            </a:r>
            <a:r>
              <a:rPr lang="en-US" sz="1800" spc="-40" dirty="0">
                <a:cs typeface="Arial"/>
              </a:rPr>
              <a:t> </a:t>
            </a:r>
            <a:r>
              <a:rPr lang="en-US" sz="1800" dirty="0">
                <a:cs typeface="Arial"/>
              </a:rPr>
              <a:t>logical,</a:t>
            </a:r>
            <a:r>
              <a:rPr lang="en-US" sz="1800" spc="-35" dirty="0">
                <a:cs typeface="Arial"/>
              </a:rPr>
              <a:t> </a:t>
            </a:r>
            <a:r>
              <a:rPr lang="en-US" sz="1800" spc="-10" dirty="0">
                <a:cs typeface="Arial"/>
              </a:rPr>
              <a:t>character)</a:t>
            </a:r>
            <a:endParaRPr lang="en-US" sz="18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20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spc="-10" dirty="0">
                <a:cs typeface="Arial"/>
              </a:rPr>
              <a:t>Vector</a:t>
            </a:r>
            <a:endParaRPr lang="en-US" sz="18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45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spc="-10" dirty="0">
                <a:cs typeface="Arial"/>
              </a:rPr>
              <a:t>Matrix</a:t>
            </a:r>
            <a:endParaRPr lang="en-US" sz="18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45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spc="-20" dirty="0">
                <a:cs typeface="Arial"/>
              </a:rPr>
              <a:t>List</a:t>
            </a:r>
            <a:endParaRPr lang="en-US" sz="18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45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spc="-10" dirty="0">
                <a:cs typeface="Arial"/>
              </a:rPr>
              <a:t>Factor</a:t>
            </a:r>
            <a:endParaRPr lang="en-US" sz="18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25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dirty="0">
                <a:cs typeface="Arial"/>
              </a:rPr>
              <a:t>Data</a:t>
            </a:r>
            <a:r>
              <a:rPr lang="en-US" sz="1800" spc="-10" dirty="0">
                <a:cs typeface="Arial"/>
              </a:rPr>
              <a:t> frame</a:t>
            </a:r>
            <a:endParaRPr lang="en-US" sz="1800" dirty="0"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45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cs typeface="Arial"/>
              </a:rPr>
              <a:t>Data Manipulation</a:t>
            </a:r>
            <a:endParaRPr lang="en-US" sz="20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spc="-10" dirty="0" err="1">
                <a:cs typeface="Arial"/>
              </a:rPr>
              <a:t>dplyr</a:t>
            </a:r>
            <a:endParaRPr lang="en-US" sz="1800" dirty="0"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545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cs typeface="Arial"/>
              </a:rPr>
              <a:t>Data</a:t>
            </a:r>
            <a:r>
              <a:rPr lang="en-US" sz="2000" b="1" spc="-10" dirty="0">
                <a:cs typeface="Arial"/>
              </a:rPr>
              <a:t> Visualization</a:t>
            </a:r>
            <a:endParaRPr lang="en-US" sz="2000" dirty="0"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80"/>
              </a:spcBef>
              <a:buClr>
                <a:srgbClr val="1A8628"/>
              </a:buClr>
              <a:buFont typeface="Calibri Light"/>
              <a:buChar char="-"/>
              <a:tabLst>
                <a:tab pos="469900" algn="l"/>
              </a:tabLst>
            </a:pPr>
            <a:r>
              <a:rPr lang="en-US" sz="1800" spc="-10" dirty="0">
                <a:cs typeface="Arial"/>
              </a:rPr>
              <a:t>ggplot2</a:t>
            </a:r>
            <a:endParaRPr lang="en-US" sz="1800" dirty="0">
              <a:cs typeface="Arial"/>
            </a:endParaRPr>
          </a:p>
          <a:p>
            <a:pPr marL="287020" indent="-274320">
              <a:spcBef>
                <a:spcPts val="545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cs typeface="Arial"/>
              </a:rPr>
              <a:t>Functions</a:t>
            </a:r>
            <a:r>
              <a:rPr lang="en-US" sz="2000" b="1" spc="-30" dirty="0">
                <a:cs typeface="Arial"/>
              </a:rPr>
              <a:t> </a:t>
            </a:r>
            <a:r>
              <a:rPr lang="en-US" sz="2000" b="1" dirty="0">
                <a:cs typeface="Arial"/>
              </a:rPr>
              <a:t>and</a:t>
            </a:r>
            <a:r>
              <a:rPr lang="en-US" sz="2000" b="1" spc="-15" dirty="0">
                <a:cs typeface="Arial"/>
              </a:rPr>
              <a:t> Flow C</a:t>
            </a:r>
            <a:r>
              <a:rPr lang="en-US" sz="2000" b="1" dirty="0">
                <a:cs typeface="Arial"/>
              </a:rPr>
              <a:t>ontrol</a:t>
            </a:r>
            <a:r>
              <a:rPr lang="en-US" sz="2000" b="1" spc="-20" dirty="0">
                <a:cs typeface="Arial"/>
              </a:rPr>
              <a:t> S</a:t>
            </a:r>
            <a:r>
              <a:rPr lang="en-US" sz="2000" b="1" spc="-10" dirty="0">
                <a:cs typeface="Arial"/>
              </a:rPr>
              <a:t>tructure</a:t>
            </a:r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01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RENAME</a:t>
            </a:r>
            <a:r>
              <a:rPr spc="-140" dirty="0"/>
              <a:t> </a:t>
            </a:r>
            <a:r>
              <a:rPr spc="-100" dirty="0"/>
              <a:t>FACTOR</a:t>
            </a:r>
            <a:r>
              <a:rPr spc="-145" dirty="0"/>
              <a:t> </a:t>
            </a:r>
            <a:r>
              <a:rPr spc="-40" dirty="0"/>
              <a:t>LEVELS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7826375" cy="301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Set or get levels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levels()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levels(blood_factor)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c('BT_O',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'BT_A',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'BT_B',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'BT_AB')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140"/>
              </a:spcBef>
              <a:buChar char="&gt;"/>
              <a:tabLst>
                <a:tab pos="537845" algn="l"/>
              </a:tabLst>
            </a:pPr>
            <a:r>
              <a:rPr sz="1800" spc="-10" dirty="0">
                <a:latin typeface="Consolas"/>
                <a:cs typeface="Consolas"/>
              </a:rPr>
              <a:t>blood_factor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  <a:tabLst>
                <a:tab pos="2293620" algn="l"/>
                <a:tab pos="3046095" algn="l"/>
                <a:tab pos="3799204" algn="l"/>
                <a:tab pos="4551680" algn="l"/>
              </a:tabLst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BT_AB</a:t>
            </a:r>
            <a:r>
              <a:rPr sz="1800" spc="-20" dirty="0">
                <a:latin typeface="Consolas"/>
                <a:cs typeface="Consolas"/>
              </a:rPr>
              <a:t> BT_A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BT_O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BT_B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BT_O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Levels: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BT_O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BT_A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BT_B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BT_AB</a:t>
            </a:r>
            <a:endParaRPr lang="en-HK" sz="1800" spc="-1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lang="en-HK" sz="2350" dirty="0">
              <a:latin typeface="Consolas"/>
              <a:cs typeface="Consolas"/>
            </a:endParaRPr>
          </a:p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Set or get labels –</a:t>
            </a:r>
            <a:r>
              <a:rPr lang="en-US" sz="2000" b="1" spc="-10" dirty="0">
                <a:latin typeface="Arial"/>
                <a:cs typeface="Arial"/>
              </a:rPr>
              <a:t> </a:t>
            </a:r>
            <a:r>
              <a:rPr lang="en-US" sz="2000" b="1" spc="-10" dirty="0">
                <a:latin typeface="Consolas"/>
                <a:cs typeface="Consolas"/>
              </a:rPr>
              <a:t>labels()</a:t>
            </a:r>
            <a:endParaRPr lang="en-US"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80"/>
              </a:spcBef>
              <a:buChar char="&gt;"/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factor(blood,</a:t>
            </a:r>
            <a:r>
              <a:rPr lang="en-HK" sz="1800" spc="-4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labels</a:t>
            </a:r>
            <a:r>
              <a:rPr lang="en-HK" sz="1800" spc="-3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=</a:t>
            </a:r>
            <a:r>
              <a:rPr lang="en-HK" sz="1800" spc="-3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c('BT_A',</a:t>
            </a:r>
            <a:r>
              <a:rPr lang="en-HK" sz="1800" spc="-4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'BT_AB',</a:t>
            </a:r>
            <a:r>
              <a:rPr lang="en-HK" sz="1800" spc="-3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'BT_B',</a:t>
            </a:r>
            <a:r>
              <a:rPr lang="en-HK" sz="1800" spc="-35" dirty="0">
                <a:latin typeface="Consolas"/>
                <a:cs typeface="Consolas"/>
              </a:rPr>
              <a:t> </a:t>
            </a:r>
            <a:r>
              <a:rPr lang="en-HK" sz="1800" spc="-10" dirty="0">
                <a:latin typeface="Consolas"/>
                <a:cs typeface="Consolas"/>
              </a:rPr>
              <a:t>'BT_O’))</a:t>
            </a:r>
          </a:p>
          <a:p>
            <a:pPr marL="285750" lvl="1">
              <a:lnSpc>
                <a:spcPct val="100000"/>
              </a:lnSpc>
              <a:spcBef>
                <a:spcPts val="8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[1] BT_AB BT_A  BT_A  BT_O  BT_B  BT_O </a:t>
            </a:r>
          </a:p>
          <a:p>
            <a:pPr marL="285750" lvl="1">
              <a:lnSpc>
                <a:spcPct val="100000"/>
              </a:lnSpc>
              <a:spcBef>
                <a:spcPts val="8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Levels: BT_A BT_AB BT_B BT_O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8340" y="4030979"/>
            <a:ext cx="6505575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39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good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practice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Define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levels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labels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explicitly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ts val="2150"/>
              </a:lnSpc>
              <a:buChar char="&gt;"/>
              <a:tabLst>
                <a:tab pos="538480" algn="l"/>
              </a:tabLst>
            </a:pPr>
            <a:r>
              <a:rPr lang="en-HK" sz="1800" spc="-10" dirty="0">
                <a:latin typeface="Consolas"/>
                <a:cs typeface="Consolas"/>
              </a:rPr>
              <a:t>factor(blood,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660" y="4608067"/>
            <a:ext cx="151130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olas"/>
                <a:cs typeface="Consolas"/>
              </a:rPr>
              <a:t>+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+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1394" y="4608067"/>
            <a:ext cx="5543550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latin typeface="Consolas"/>
                <a:cs typeface="Consolas"/>
              </a:rPr>
              <a:t>levels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</a:t>
            </a:r>
            <a:r>
              <a:rPr sz="1800" dirty="0">
                <a:solidFill>
                  <a:srgbClr val="0070C0"/>
                </a:solidFill>
                <a:latin typeface="Consolas"/>
                <a:cs typeface="Consolas"/>
              </a:rPr>
              <a:t>'O'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7030A0"/>
                </a:solidFill>
                <a:latin typeface="Consolas"/>
                <a:cs typeface="Consolas"/>
              </a:rPr>
              <a:t>'A'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'B'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13641E"/>
                </a:solidFill>
                <a:latin typeface="Consolas"/>
                <a:cs typeface="Consolas"/>
              </a:rPr>
              <a:t>'AB'</a:t>
            </a:r>
            <a:r>
              <a:rPr sz="1800" spc="-10" dirty="0">
                <a:latin typeface="Consolas"/>
                <a:cs typeface="Consolas"/>
              </a:rPr>
              <a:t>),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labels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</a:t>
            </a:r>
            <a:r>
              <a:rPr sz="1800" dirty="0">
                <a:solidFill>
                  <a:srgbClr val="0070C0"/>
                </a:solidFill>
                <a:latin typeface="Consolas"/>
                <a:cs typeface="Consolas"/>
              </a:rPr>
              <a:t>'BT_O'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7030A0"/>
                </a:solidFill>
                <a:latin typeface="Consolas"/>
                <a:cs typeface="Consolas"/>
              </a:rPr>
              <a:t>'BT_A'</a:t>
            </a:r>
            <a:r>
              <a:rPr sz="1800" dirty="0">
                <a:latin typeface="Consolas"/>
                <a:cs typeface="Consolas"/>
              </a:rPr>
              <a:t>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'BT_B</a:t>
            </a:r>
            <a:r>
              <a:rPr sz="1800" dirty="0">
                <a:latin typeface="Consolas"/>
                <a:cs typeface="Consolas"/>
              </a:rPr>
              <a:t>',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13641E"/>
                </a:solidFill>
                <a:latin typeface="Consolas"/>
                <a:cs typeface="Consolas"/>
              </a:rPr>
              <a:t>'BT_AB'</a:t>
            </a:r>
            <a:r>
              <a:rPr sz="1800" spc="-10" dirty="0">
                <a:latin typeface="Consolas"/>
                <a:cs typeface="Consolas"/>
              </a:rPr>
              <a:t>))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660" y="5184140"/>
            <a:ext cx="4792345" cy="6045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  <a:tabLst>
                <a:tab pos="2019300" algn="l"/>
                <a:tab pos="2771775" algn="l"/>
                <a:tab pos="3524885" algn="l"/>
                <a:tab pos="4277360" algn="l"/>
              </a:tabLst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BT_AB</a:t>
            </a:r>
            <a:r>
              <a:rPr sz="1800" spc="-20" dirty="0">
                <a:latin typeface="Consolas"/>
                <a:cs typeface="Consolas"/>
              </a:rPr>
              <a:t> BT_A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BT_O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BT_B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BT_O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Consolas"/>
                <a:cs typeface="Consolas"/>
              </a:rPr>
              <a:t>Levels: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BT_O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BT_A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BT_B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BT_AB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67600" y="3409946"/>
            <a:ext cx="4036060" cy="1039565"/>
          </a:xfrm>
          <a:custGeom>
            <a:avLst/>
            <a:gdLst/>
            <a:ahLst/>
            <a:cxnLst/>
            <a:rect l="l" t="t" r="r" b="b"/>
            <a:pathLst>
              <a:path w="3352800" h="914400">
                <a:moveTo>
                  <a:pt x="0" y="152401"/>
                </a:moveTo>
                <a:lnTo>
                  <a:pt x="7769" y="104231"/>
                </a:lnTo>
                <a:lnTo>
                  <a:pt x="29404" y="62395"/>
                </a:lnTo>
                <a:lnTo>
                  <a:pt x="62395" y="29404"/>
                </a:lnTo>
                <a:lnTo>
                  <a:pt x="104230" y="7769"/>
                </a:lnTo>
                <a:lnTo>
                  <a:pt x="152401" y="0"/>
                </a:lnTo>
                <a:lnTo>
                  <a:pt x="3200399" y="0"/>
                </a:lnTo>
                <a:lnTo>
                  <a:pt x="3248569" y="7769"/>
                </a:lnTo>
                <a:lnTo>
                  <a:pt x="3290405" y="29404"/>
                </a:lnTo>
                <a:lnTo>
                  <a:pt x="3323395" y="62395"/>
                </a:lnTo>
                <a:lnTo>
                  <a:pt x="3345030" y="104231"/>
                </a:lnTo>
                <a:lnTo>
                  <a:pt x="3352800" y="152401"/>
                </a:lnTo>
                <a:lnTo>
                  <a:pt x="3352800" y="761998"/>
                </a:lnTo>
                <a:lnTo>
                  <a:pt x="3345030" y="810168"/>
                </a:lnTo>
                <a:lnTo>
                  <a:pt x="3323395" y="852004"/>
                </a:lnTo>
                <a:lnTo>
                  <a:pt x="3290405" y="884995"/>
                </a:lnTo>
                <a:lnTo>
                  <a:pt x="3248569" y="906630"/>
                </a:lnTo>
                <a:lnTo>
                  <a:pt x="3200399" y="914400"/>
                </a:lnTo>
                <a:lnTo>
                  <a:pt x="152401" y="914400"/>
                </a:lnTo>
                <a:lnTo>
                  <a:pt x="104230" y="906630"/>
                </a:lnTo>
                <a:lnTo>
                  <a:pt x="62395" y="884995"/>
                </a:lnTo>
                <a:lnTo>
                  <a:pt x="29404" y="852004"/>
                </a:lnTo>
                <a:lnTo>
                  <a:pt x="7769" y="810168"/>
                </a:lnTo>
                <a:lnTo>
                  <a:pt x="0" y="761998"/>
                </a:lnTo>
                <a:lnTo>
                  <a:pt x="0" y="152401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08240" y="3505200"/>
            <a:ext cx="4074160" cy="85454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5080" indent="-286385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Mind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order</a:t>
            </a:r>
            <a:r>
              <a:rPr lang="en-US" sz="1800" dirty="0">
                <a:latin typeface="Arial"/>
                <a:cs typeface="Arial"/>
              </a:rPr>
              <a:t> of labels corresponding to levels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extremely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confusing!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3242" y="2803832"/>
            <a:ext cx="758951" cy="7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11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311912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NOMINAL</a:t>
            </a:r>
            <a:r>
              <a:rPr spc="-150" dirty="0"/>
              <a:t> </a:t>
            </a:r>
            <a:r>
              <a:rPr spc="-65" dirty="0"/>
              <a:t>VERSUS</a:t>
            </a:r>
            <a:r>
              <a:rPr spc="-145" dirty="0"/>
              <a:t> </a:t>
            </a:r>
            <a:r>
              <a:rPr spc="-45" dirty="0"/>
              <a:t>ORDINAL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10751820" cy="38523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actors,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categorical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variables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usually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nominal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and </a:t>
            </a:r>
            <a:r>
              <a:rPr sz="2000" dirty="0">
                <a:latin typeface="Arial"/>
                <a:cs typeface="Arial"/>
              </a:rPr>
              <a:t>can’t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numerically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compared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order.</a:t>
            </a:r>
            <a:r>
              <a:rPr sz="2000" spc="-30" dirty="0">
                <a:latin typeface="Arial"/>
                <a:cs typeface="Arial"/>
              </a:rPr>
              <a:t> </a:t>
            </a:r>
            <a:endParaRPr lang="en-US" sz="2000" spc="-30" dirty="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However,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some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cases,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ordinal </a:t>
            </a:r>
            <a:r>
              <a:rPr sz="2000" dirty="0">
                <a:latin typeface="Arial"/>
                <a:cs typeface="Arial"/>
              </a:rPr>
              <a:t>levels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desired</a:t>
            </a:r>
            <a:r>
              <a:rPr lang="en-US" sz="2000" spc="-10" dirty="0">
                <a:latin typeface="Arial"/>
                <a:cs typeface="Arial"/>
              </a:rPr>
              <a:t>, we can either convert the factor as numeric or use order</a:t>
            </a:r>
            <a:endParaRPr sz="2600" dirty="0">
              <a:latin typeface="Arial"/>
              <a:cs typeface="Arial"/>
            </a:endParaRPr>
          </a:p>
          <a:p>
            <a:pPr marL="537845" lvl="1" indent="-251460">
              <a:lnSpc>
                <a:spcPct val="100000"/>
              </a:lnSpc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tshirt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c("M",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"S",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"M",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"L",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"L",</a:t>
            </a:r>
            <a:r>
              <a:rPr sz="1800" spc="-20" dirty="0">
                <a:latin typeface="Consolas"/>
                <a:cs typeface="Consolas"/>
              </a:rPr>
              <a:t> "S")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spcBef>
                <a:spcPts val="120"/>
              </a:spcBef>
              <a:buFontTx/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tshirt_factor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factor(tshirt,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ordered</a:t>
            </a:r>
            <a:r>
              <a:rPr sz="18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800" b="1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sz="1800" spc="-25" dirty="0">
                <a:latin typeface="Consolas"/>
                <a:cs typeface="Consolas"/>
              </a:rPr>
              <a:t>,</a:t>
            </a:r>
            <a:r>
              <a:rPr lang="en-US" sz="1800" spc="-2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levels</a:t>
            </a:r>
            <a:r>
              <a:rPr lang="en-HK" sz="1800" spc="-3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=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c('S',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'M',</a:t>
            </a:r>
            <a:r>
              <a:rPr lang="en-HK" sz="1800" spc="-20" dirty="0">
                <a:latin typeface="Consolas"/>
                <a:cs typeface="Consolas"/>
              </a:rPr>
              <a:t> </a:t>
            </a:r>
            <a:r>
              <a:rPr lang="en-HK" sz="1800" spc="-10" dirty="0">
                <a:latin typeface="Consolas"/>
                <a:cs typeface="Consolas"/>
              </a:rPr>
              <a:t>'L’))</a:t>
            </a:r>
          </a:p>
          <a:p>
            <a:pPr marL="537845" lvl="1" indent="-251460">
              <a:spcBef>
                <a:spcPts val="120"/>
              </a:spcBef>
              <a:buFontTx/>
              <a:buChar char="&gt;"/>
              <a:tabLst>
                <a:tab pos="537845" algn="l"/>
              </a:tabLst>
            </a:pPr>
            <a:endParaRPr lang="en-HK" spc="-10" dirty="0">
              <a:latin typeface="Consolas"/>
              <a:cs typeface="Consolas"/>
            </a:endParaRPr>
          </a:p>
          <a:p>
            <a:pPr marL="537845" lvl="1" indent="-251460">
              <a:spcBef>
                <a:spcPts val="120"/>
              </a:spcBef>
              <a:buFontTx/>
              <a:buChar char="&gt;"/>
              <a:tabLst>
                <a:tab pos="537845" algn="l"/>
              </a:tabLst>
            </a:pPr>
            <a:r>
              <a:rPr lang="en-HK" sz="1800" spc="-10" dirty="0" err="1">
                <a:latin typeface="Consolas"/>
                <a:cs typeface="Consolas"/>
              </a:rPr>
              <a:t>tshirt_factor</a:t>
            </a:r>
            <a:endParaRPr lang="en-HK" sz="1800" spc="-10" dirty="0">
              <a:latin typeface="Consolas"/>
              <a:cs typeface="Consolas"/>
            </a:endParaRPr>
          </a:p>
          <a:p>
            <a:pPr marL="286385" lvl="1">
              <a:spcBef>
                <a:spcPts val="120"/>
              </a:spcBef>
              <a:tabLst>
                <a:tab pos="537845" algn="l"/>
              </a:tabLst>
            </a:pPr>
            <a:r>
              <a:rPr lang="en-HK" sz="1800" spc="-10" dirty="0">
                <a:latin typeface="Consolas"/>
                <a:cs typeface="Consolas"/>
              </a:rPr>
              <a:t>[1] M S M L L S</a:t>
            </a:r>
          </a:p>
          <a:p>
            <a:pPr marL="286385" lvl="1">
              <a:spcBef>
                <a:spcPts val="120"/>
              </a:spcBef>
              <a:tabLst>
                <a:tab pos="537845" algn="l"/>
              </a:tabLst>
            </a:pPr>
            <a:r>
              <a:rPr lang="en-HK" sz="1800" spc="-10" dirty="0">
                <a:latin typeface="Consolas"/>
                <a:cs typeface="Consolas"/>
              </a:rPr>
              <a:t>Levels: S &lt; M &lt; L</a:t>
            </a:r>
          </a:p>
          <a:p>
            <a:pPr marL="286385" lvl="1">
              <a:spcBef>
                <a:spcPts val="120"/>
              </a:spcBef>
              <a:tabLst>
                <a:tab pos="537845" algn="l"/>
              </a:tabLst>
            </a:pPr>
            <a:endParaRPr lang="en-HK" sz="1800" spc="-10" dirty="0">
              <a:latin typeface="Consolas"/>
              <a:cs typeface="Consolas"/>
            </a:endParaRPr>
          </a:p>
          <a:p>
            <a:pPr marL="537845" lvl="1" indent="-251460">
              <a:spcBef>
                <a:spcPts val="120"/>
              </a:spcBef>
              <a:buFontTx/>
              <a:buChar char="&gt;"/>
              <a:tabLst>
                <a:tab pos="537845" algn="l"/>
              </a:tabLst>
            </a:pPr>
            <a:r>
              <a:rPr lang="en-HK" sz="1800" spc="-10" dirty="0" err="1">
                <a:latin typeface="Consolas"/>
                <a:cs typeface="Consolas"/>
              </a:rPr>
              <a:t>tshirt_factor</a:t>
            </a:r>
            <a:r>
              <a:rPr lang="en-HK" sz="1800" spc="-10" dirty="0">
                <a:latin typeface="Consolas"/>
                <a:cs typeface="Consolas"/>
              </a:rPr>
              <a:t>[2] &gt; </a:t>
            </a:r>
            <a:r>
              <a:rPr lang="en-HK" sz="1800" spc="-10" dirty="0" err="1">
                <a:latin typeface="Consolas"/>
                <a:cs typeface="Consolas"/>
              </a:rPr>
              <a:t>tshirt_factor</a:t>
            </a:r>
            <a:r>
              <a:rPr lang="en-HK" sz="1800" spc="-10" dirty="0">
                <a:latin typeface="Consolas"/>
                <a:cs typeface="Consolas"/>
              </a:rPr>
              <a:t>[1]</a:t>
            </a:r>
          </a:p>
          <a:p>
            <a:pPr marL="286385" lvl="1">
              <a:spcBef>
                <a:spcPts val="120"/>
              </a:spcBef>
              <a:tabLst>
                <a:tab pos="537845" algn="l"/>
              </a:tabLst>
            </a:pPr>
            <a:r>
              <a:rPr lang="en-HK" sz="1800" spc="-10" dirty="0">
                <a:latin typeface="Consolas"/>
                <a:cs typeface="Consolas"/>
              </a:rPr>
              <a:t>[1] FALSE</a:t>
            </a:r>
          </a:p>
        </p:txBody>
      </p:sp>
      <p:sp>
        <p:nvSpPr>
          <p:cNvPr id="7" name="object 7"/>
          <p:cNvSpPr/>
          <p:nvPr/>
        </p:nvSpPr>
        <p:spPr>
          <a:xfrm>
            <a:off x="6789419" y="3543300"/>
            <a:ext cx="4046220" cy="937260"/>
          </a:xfrm>
          <a:custGeom>
            <a:avLst/>
            <a:gdLst/>
            <a:ahLst/>
            <a:cxnLst/>
            <a:rect l="l" t="t" r="r" b="b"/>
            <a:pathLst>
              <a:path w="4046220" h="937260">
                <a:moveTo>
                  <a:pt x="0" y="156211"/>
                </a:moveTo>
                <a:lnTo>
                  <a:pt x="7963" y="106836"/>
                </a:lnTo>
                <a:lnTo>
                  <a:pt x="30139" y="63955"/>
                </a:lnTo>
                <a:lnTo>
                  <a:pt x="63954" y="30139"/>
                </a:lnTo>
                <a:lnTo>
                  <a:pt x="106836" y="7963"/>
                </a:lnTo>
                <a:lnTo>
                  <a:pt x="156211" y="0"/>
                </a:lnTo>
                <a:lnTo>
                  <a:pt x="3890009" y="0"/>
                </a:lnTo>
                <a:lnTo>
                  <a:pt x="3939383" y="7963"/>
                </a:lnTo>
                <a:lnTo>
                  <a:pt x="3982265" y="30139"/>
                </a:lnTo>
                <a:lnTo>
                  <a:pt x="4016080" y="63955"/>
                </a:lnTo>
                <a:lnTo>
                  <a:pt x="4038256" y="106836"/>
                </a:lnTo>
                <a:lnTo>
                  <a:pt x="4046220" y="156211"/>
                </a:lnTo>
                <a:lnTo>
                  <a:pt x="4046220" y="781048"/>
                </a:lnTo>
                <a:lnTo>
                  <a:pt x="4038256" y="830423"/>
                </a:lnTo>
                <a:lnTo>
                  <a:pt x="4016080" y="873304"/>
                </a:lnTo>
                <a:lnTo>
                  <a:pt x="3982265" y="907120"/>
                </a:lnTo>
                <a:lnTo>
                  <a:pt x="3939383" y="929296"/>
                </a:lnTo>
                <a:lnTo>
                  <a:pt x="3890009" y="937260"/>
                </a:lnTo>
                <a:lnTo>
                  <a:pt x="156211" y="937260"/>
                </a:lnTo>
                <a:lnTo>
                  <a:pt x="106836" y="929296"/>
                </a:lnTo>
                <a:lnTo>
                  <a:pt x="63954" y="907120"/>
                </a:lnTo>
                <a:lnTo>
                  <a:pt x="30139" y="873304"/>
                </a:lnTo>
                <a:lnTo>
                  <a:pt x="7963" y="830423"/>
                </a:lnTo>
                <a:lnTo>
                  <a:pt x="0" y="781048"/>
                </a:lnTo>
                <a:lnTo>
                  <a:pt x="0" y="156211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26578" y="3711955"/>
            <a:ext cx="37725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28600" marR="5080" indent="-21590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Consolas"/>
                <a:cs typeface="Consolas"/>
              </a:rPr>
              <a:t>ordered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TRUE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tell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Consolas"/>
                <a:cs typeface="Consolas"/>
              </a:rPr>
              <a:t>factor()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Arial"/>
                <a:cs typeface="Arial"/>
              </a:rPr>
              <a:t>that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levels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ascending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order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6792" y="2971800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82105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20" dirty="0">
                <a:solidFill>
                  <a:srgbClr val="FFFFFF"/>
                </a:solidFill>
              </a:rPr>
              <a:t>LIST</a:t>
            </a:r>
            <a:endParaRPr sz="3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162115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CREATE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35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9598660" cy="610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Recall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and matrices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only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contain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elements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same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class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c('A+',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4.3,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'A',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3.9)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1313179"/>
            <a:ext cx="341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6825" algn="l"/>
                <a:tab pos="2771775" algn="l"/>
              </a:tabLst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"A+"</a:t>
            </a:r>
            <a:r>
              <a:rPr sz="1800" dirty="0">
                <a:latin typeface="Consolas"/>
                <a:cs typeface="Consolas"/>
              </a:rPr>
              <a:t>	"4.3"</a:t>
            </a:r>
            <a:r>
              <a:rPr sz="1800" spc="-25" dirty="0">
                <a:latin typeface="Consolas"/>
                <a:cs typeface="Consolas"/>
              </a:rPr>
              <a:t> "A"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10" dirty="0">
                <a:latin typeface="Consolas"/>
                <a:cs typeface="Consolas"/>
              </a:rPr>
              <a:t>"3.9"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022347"/>
            <a:ext cx="9598660" cy="40852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Lists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special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type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vector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contain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element</a:t>
            </a:r>
            <a:r>
              <a:rPr lang="en-US" sz="2000" dirty="0">
                <a:latin typeface="Arial"/>
                <a:cs typeface="Arial"/>
              </a:rPr>
              <a:t>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different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classes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grade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list('A+',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4.3,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'A',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3.9)</a:t>
            </a:r>
            <a:endParaRPr sz="1800" dirty="0">
              <a:latin typeface="Consolas"/>
              <a:cs typeface="Consolas"/>
            </a:endParaRP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buChar char="&gt;"/>
              <a:tabLst>
                <a:tab pos="538480" algn="l"/>
              </a:tabLst>
            </a:pPr>
            <a:r>
              <a:rPr lang="en-US" sz="1800" spc="-20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grade </a:t>
            </a:r>
            <a:r>
              <a:rPr lang="en-US" sz="1800" spc="-10" dirty="0">
                <a:latin typeface="Consolas"/>
                <a:cs typeface="Consolas"/>
              </a:rPr>
              <a:t>[[1]]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"A+"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buChar char="&gt;"/>
              <a:tabLst>
                <a:tab pos="538480" algn="l"/>
              </a:tabLst>
            </a:pPr>
            <a:endParaRPr lang="en-US" sz="1800" spc="-10" dirty="0">
              <a:latin typeface="Consolas"/>
              <a:cs typeface="Consolas"/>
            </a:endParaRP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[[2]]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4.3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buChar char="&gt;"/>
              <a:tabLst>
                <a:tab pos="538480" algn="l"/>
              </a:tabLst>
            </a:pPr>
            <a:endParaRPr lang="en-US" sz="1800" spc="-10" dirty="0">
              <a:latin typeface="Consolas"/>
              <a:cs typeface="Consolas"/>
            </a:endParaRP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[[3]]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"A"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buChar char="&gt;"/>
              <a:tabLst>
                <a:tab pos="538480" algn="l"/>
              </a:tabLst>
            </a:pPr>
            <a:endParaRPr lang="en-US" sz="1800" spc="-10" dirty="0">
              <a:latin typeface="Consolas"/>
              <a:cs typeface="Consolas"/>
            </a:endParaRP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[[4]]</a:t>
            </a:r>
          </a:p>
          <a:p>
            <a:pPr marL="286385" marR="7866380" lvl="1">
              <a:lnSpc>
                <a:spcPct val="101099"/>
              </a:lnSpc>
              <a:spcBef>
                <a:spcPts val="120"/>
              </a:spcBef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3.9</a:t>
            </a:r>
          </a:p>
        </p:txBody>
      </p:sp>
      <p:sp>
        <p:nvSpPr>
          <p:cNvPr id="8" name="object 8"/>
          <p:cNvSpPr/>
          <p:nvPr/>
        </p:nvSpPr>
        <p:spPr>
          <a:xfrm>
            <a:off x="4861932" y="1135551"/>
            <a:ext cx="2208530" cy="502284"/>
          </a:xfrm>
          <a:custGeom>
            <a:avLst/>
            <a:gdLst/>
            <a:ahLst/>
            <a:cxnLst/>
            <a:rect l="l" t="t" r="r" b="b"/>
            <a:pathLst>
              <a:path w="2208529" h="502285">
                <a:moveTo>
                  <a:pt x="0" y="83635"/>
                </a:moveTo>
                <a:lnTo>
                  <a:pt x="6572" y="51080"/>
                </a:lnTo>
                <a:lnTo>
                  <a:pt x="24496" y="24496"/>
                </a:lnTo>
                <a:lnTo>
                  <a:pt x="51080" y="6572"/>
                </a:lnTo>
                <a:lnTo>
                  <a:pt x="83635" y="0"/>
                </a:lnTo>
                <a:lnTo>
                  <a:pt x="2124303" y="0"/>
                </a:lnTo>
                <a:lnTo>
                  <a:pt x="2156857" y="6572"/>
                </a:lnTo>
                <a:lnTo>
                  <a:pt x="2183442" y="24496"/>
                </a:lnTo>
                <a:lnTo>
                  <a:pt x="2201366" y="51080"/>
                </a:lnTo>
                <a:lnTo>
                  <a:pt x="2207939" y="83635"/>
                </a:lnTo>
                <a:lnTo>
                  <a:pt x="2207939" y="418169"/>
                </a:lnTo>
                <a:lnTo>
                  <a:pt x="2201366" y="450724"/>
                </a:lnTo>
                <a:lnTo>
                  <a:pt x="2183442" y="477308"/>
                </a:lnTo>
                <a:lnTo>
                  <a:pt x="2156857" y="495232"/>
                </a:lnTo>
                <a:lnTo>
                  <a:pt x="2124303" y="501805"/>
                </a:lnTo>
                <a:lnTo>
                  <a:pt x="83635" y="501805"/>
                </a:lnTo>
                <a:lnTo>
                  <a:pt x="51080" y="495232"/>
                </a:lnTo>
                <a:lnTo>
                  <a:pt x="24496" y="477308"/>
                </a:lnTo>
                <a:lnTo>
                  <a:pt x="6572" y="450724"/>
                </a:lnTo>
                <a:lnTo>
                  <a:pt x="0" y="418169"/>
                </a:lnTo>
                <a:lnTo>
                  <a:pt x="0" y="8363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95952" y="1236979"/>
            <a:ext cx="174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Coercion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occurs!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1932" y="3613439"/>
            <a:ext cx="5120268" cy="1720562"/>
          </a:xfrm>
          <a:custGeom>
            <a:avLst/>
            <a:gdLst/>
            <a:ahLst/>
            <a:cxnLst/>
            <a:rect l="l" t="t" r="r" b="b"/>
            <a:pathLst>
              <a:path w="4615815" h="1207135">
                <a:moveTo>
                  <a:pt x="0" y="201173"/>
                </a:moveTo>
                <a:lnTo>
                  <a:pt x="5313" y="155045"/>
                </a:lnTo>
                <a:lnTo>
                  <a:pt x="20447" y="112702"/>
                </a:lnTo>
                <a:lnTo>
                  <a:pt x="44195" y="75349"/>
                </a:lnTo>
                <a:lnTo>
                  <a:pt x="75349" y="44195"/>
                </a:lnTo>
                <a:lnTo>
                  <a:pt x="112701" y="20447"/>
                </a:lnTo>
                <a:lnTo>
                  <a:pt x="155045" y="5313"/>
                </a:lnTo>
                <a:lnTo>
                  <a:pt x="201172" y="0"/>
                </a:lnTo>
                <a:lnTo>
                  <a:pt x="4414248" y="0"/>
                </a:lnTo>
                <a:lnTo>
                  <a:pt x="4460375" y="5313"/>
                </a:lnTo>
                <a:lnTo>
                  <a:pt x="4502718" y="20447"/>
                </a:lnTo>
                <a:lnTo>
                  <a:pt x="4540071" y="44195"/>
                </a:lnTo>
                <a:lnTo>
                  <a:pt x="4571225" y="75349"/>
                </a:lnTo>
                <a:lnTo>
                  <a:pt x="4594973" y="112702"/>
                </a:lnTo>
                <a:lnTo>
                  <a:pt x="4610107" y="155045"/>
                </a:lnTo>
                <a:lnTo>
                  <a:pt x="4615421" y="201173"/>
                </a:lnTo>
                <a:lnTo>
                  <a:pt x="4615421" y="1005835"/>
                </a:lnTo>
                <a:lnTo>
                  <a:pt x="4610107" y="1051962"/>
                </a:lnTo>
                <a:lnTo>
                  <a:pt x="4594973" y="1094305"/>
                </a:lnTo>
                <a:lnTo>
                  <a:pt x="4571225" y="1131658"/>
                </a:lnTo>
                <a:lnTo>
                  <a:pt x="4540071" y="1162812"/>
                </a:lnTo>
                <a:lnTo>
                  <a:pt x="4502718" y="1186560"/>
                </a:lnTo>
                <a:lnTo>
                  <a:pt x="4460375" y="1201694"/>
                </a:lnTo>
                <a:lnTo>
                  <a:pt x="4414248" y="1207008"/>
                </a:lnTo>
                <a:lnTo>
                  <a:pt x="201172" y="1207008"/>
                </a:lnTo>
                <a:lnTo>
                  <a:pt x="155045" y="1201694"/>
                </a:lnTo>
                <a:lnTo>
                  <a:pt x="112701" y="1186560"/>
                </a:lnTo>
                <a:lnTo>
                  <a:pt x="75349" y="1162812"/>
                </a:lnTo>
                <a:lnTo>
                  <a:pt x="44195" y="1131658"/>
                </a:lnTo>
                <a:lnTo>
                  <a:pt x="20447" y="1094305"/>
                </a:lnTo>
                <a:lnTo>
                  <a:pt x="5313" y="1051962"/>
                </a:lnTo>
                <a:lnTo>
                  <a:pt x="0" y="1005835"/>
                </a:lnTo>
                <a:lnTo>
                  <a:pt x="0" y="201173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99592" y="3794252"/>
            <a:ext cx="5120268" cy="13593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Quiz!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valid</a:t>
            </a:r>
            <a:r>
              <a:rPr sz="1800" spc="-25" dirty="0">
                <a:latin typeface="Arial"/>
                <a:cs typeface="Arial"/>
              </a:rPr>
              <a:t>?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onsolas"/>
                <a:cs typeface="Consolas"/>
              </a:rPr>
              <a:t>list('A+',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4.3,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c(4.3,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'4’))</a:t>
            </a:r>
            <a:endParaRPr lang="en-US" sz="1800" spc="-10" dirty="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lang="en-US" spc="-10" dirty="0">
                <a:latin typeface="Consolas"/>
                <a:cs typeface="Consolas"/>
              </a:rPr>
              <a:t>How about</a:t>
            </a:r>
          </a:p>
          <a:p>
            <a:pPr marL="12700">
              <a:lnSpc>
                <a:spcPts val="2135"/>
              </a:lnSpc>
            </a:pPr>
            <a:r>
              <a:rPr lang="en-US" sz="1800" dirty="0">
                <a:latin typeface="Consolas"/>
                <a:cs typeface="Consolas"/>
              </a:rPr>
              <a:t>list(100:130, "R", list(TRUE, FALSE))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0194" y="3673898"/>
            <a:ext cx="627888" cy="6278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LIST</a:t>
            </a:r>
            <a:r>
              <a:rPr spc="-155" dirty="0"/>
              <a:t> </a:t>
            </a:r>
            <a:r>
              <a:rPr spc="-75" dirty="0"/>
              <a:t>INDEXING</a:t>
            </a:r>
            <a:r>
              <a:rPr spc="-150" dirty="0"/>
              <a:t> </a:t>
            </a:r>
            <a:r>
              <a:rPr spc="-50" dirty="0"/>
              <a:t>AND</a:t>
            </a:r>
            <a:r>
              <a:rPr spc="-155" dirty="0"/>
              <a:t> </a:t>
            </a:r>
            <a:r>
              <a:rPr spc="-55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502729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  <a:tab pos="4734560" algn="l"/>
              </a:tabLst>
            </a:pPr>
            <a:r>
              <a:rPr sz="2000" b="1" dirty="0">
                <a:latin typeface="Arial"/>
                <a:cs typeface="Arial"/>
              </a:rPr>
              <a:t>[Ex]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Difference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between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Consolas"/>
                <a:cs typeface="Consolas"/>
              </a:rPr>
              <a:t>[[]]</a:t>
            </a:r>
            <a:r>
              <a:rPr sz="2000" b="1" spc="-35" dirty="0">
                <a:latin typeface="Consolas"/>
                <a:cs typeface="Consolas"/>
              </a:rPr>
              <a:t> </a:t>
            </a:r>
            <a:r>
              <a:rPr sz="2000" b="1" spc="-25" dirty="0">
                <a:latin typeface="Arial"/>
                <a:cs typeface="Arial"/>
              </a:rPr>
              <a:t>and</a:t>
            </a:r>
            <a:r>
              <a:rPr lang="en-US" sz="2000" b="1" spc="-25" dirty="0">
                <a:latin typeface="Arial"/>
                <a:cs typeface="Arial"/>
              </a:rPr>
              <a:t> </a:t>
            </a:r>
            <a:r>
              <a:rPr sz="2000" b="1" spc="-25" dirty="0">
                <a:latin typeface="Consolas"/>
                <a:cs typeface="Consolas"/>
              </a:rPr>
              <a:t>[]</a:t>
            </a:r>
            <a:endParaRPr sz="2000" dirty="0">
              <a:latin typeface="Consolas"/>
              <a:cs typeface="Consolas"/>
            </a:endParaRPr>
          </a:p>
          <a:p>
            <a:pPr marL="44640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447040" algn="l"/>
              </a:tabLst>
            </a:pPr>
            <a:r>
              <a:rPr sz="1800" spc="-10" dirty="0">
                <a:latin typeface="Consolas"/>
                <a:cs typeface="Consolas"/>
              </a:rPr>
              <a:t>grade[2]</a:t>
            </a:r>
            <a:endParaRPr sz="1800" dirty="0">
              <a:latin typeface="Consolas"/>
              <a:cs typeface="Consolas"/>
            </a:endParaRPr>
          </a:p>
          <a:p>
            <a:pPr marL="194945">
              <a:lnSpc>
                <a:spcPct val="100000"/>
              </a:lnSpc>
              <a:spcBef>
                <a:spcPts val="140"/>
              </a:spcBef>
            </a:pPr>
            <a:r>
              <a:rPr lang="en-US" sz="1800" spc="-10" dirty="0">
                <a:latin typeface="Consolas"/>
                <a:cs typeface="Consolas"/>
              </a:rPr>
              <a:t>[[1]]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219" y="1590547"/>
            <a:ext cx="90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219" y="2145283"/>
            <a:ext cx="1530985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4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grade[[2]]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219" y="3007867"/>
            <a:ext cx="2157730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4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class(grade[2])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"list"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1219" y="3870451"/>
            <a:ext cx="2408555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4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class(grade[[2]])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"numeric"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48200" y="1676337"/>
            <a:ext cx="5781575" cy="2667063"/>
          </a:xfrm>
          <a:custGeom>
            <a:avLst/>
            <a:gdLst/>
            <a:ahLst/>
            <a:cxnLst/>
            <a:rect l="l" t="t" r="r" b="b"/>
            <a:pathLst>
              <a:path w="3368675" h="3415029">
                <a:moveTo>
                  <a:pt x="0" y="561416"/>
                </a:moveTo>
                <a:lnTo>
                  <a:pt x="2060" y="512975"/>
                </a:lnTo>
                <a:lnTo>
                  <a:pt x="8130" y="465678"/>
                </a:lnTo>
                <a:lnTo>
                  <a:pt x="18041" y="419694"/>
                </a:lnTo>
                <a:lnTo>
                  <a:pt x="31623" y="375191"/>
                </a:lnTo>
                <a:lnTo>
                  <a:pt x="48709" y="332338"/>
                </a:lnTo>
                <a:lnTo>
                  <a:pt x="69130" y="291303"/>
                </a:lnTo>
                <a:lnTo>
                  <a:pt x="92718" y="252255"/>
                </a:lnTo>
                <a:lnTo>
                  <a:pt x="119304" y="215363"/>
                </a:lnTo>
                <a:lnTo>
                  <a:pt x="148719" y="180795"/>
                </a:lnTo>
                <a:lnTo>
                  <a:pt x="180795" y="148719"/>
                </a:lnTo>
                <a:lnTo>
                  <a:pt x="215363" y="119303"/>
                </a:lnTo>
                <a:lnTo>
                  <a:pt x="252256" y="92718"/>
                </a:lnTo>
                <a:lnTo>
                  <a:pt x="291303" y="69130"/>
                </a:lnTo>
                <a:lnTo>
                  <a:pt x="332338" y="48709"/>
                </a:lnTo>
                <a:lnTo>
                  <a:pt x="375191" y="31623"/>
                </a:lnTo>
                <a:lnTo>
                  <a:pt x="419694" y="18041"/>
                </a:lnTo>
                <a:lnTo>
                  <a:pt x="465678" y="8130"/>
                </a:lnTo>
                <a:lnTo>
                  <a:pt x="512975" y="2060"/>
                </a:lnTo>
                <a:lnTo>
                  <a:pt x="561416" y="0"/>
                </a:lnTo>
                <a:lnTo>
                  <a:pt x="2807004" y="0"/>
                </a:lnTo>
                <a:lnTo>
                  <a:pt x="2855445" y="2060"/>
                </a:lnTo>
                <a:lnTo>
                  <a:pt x="2902742" y="8130"/>
                </a:lnTo>
                <a:lnTo>
                  <a:pt x="2948726" y="18041"/>
                </a:lnTo>
                <a:lnTo>
                  <a:pt x="2993229" y="31623"/>
                </a:lnTo>
                <a:lnTo>
                  <a:pt x="3036082" y="48709"/>
                </a:lnTo>
                <a:lnTo>
                  <a:pt x="3077116" y="69130"/>
                </a:lnTo>
                <a:lnTo>
                  <a:pt x="3116164" y="92718"/>
                </a:lnTo>
                <a:lnTo>
                  <a:pt x="3153057" y="119303"/>
                </a:lnTo>
                <a:lnTo>
                  <a:pt x="3187625" y="148719"/>
                </a:lnTo>
                <a:lnTo>
                  <a:pt x="3219701" y="180795"/>
                </a:lnTo>
                <a:lnTo>
                  <a:pt x="3249116" y="215363"/>
                </a:lnTo>
                <a:lnTo>
                  <a:pt x="3275702" y="252255"/>
                </a:lnTo>
                <a:lnTo>
                  <a:pt x="3299290" y="291303"/>
                </a:lnTo>
                <a:lnTo>
                  <a:pt x="3319711" y="332338"/>
                </a:lnTo>
                <a:lnTo>
                  <a:pt x="3336797" y="375191"/>
                </a:lnTo>
                <a:lnTo>
                  <a:pt x="3350379" y="419694"/>
                </a:lnTo>
                <a:lnTo>
                  <a:pt x="3360290" y="465678"/>
                </a:lnTo>
                <a:lnTo>
                  <a:pt x="3366360" y="512975"/>
                </a:lnTo>
                <a:lnTo>
                  <a:pt x="3368421" y="561416"/>
                </a:lnTo>
                <a:lnTo>
                  <a:pt x="3368421" y="2853533"/>
                </a:lnTo>
                <a:lnTo>
                  <a:pt x="3366360" y="2901974"/>
                </a:lnTo>
                <a:lnTo>
                  <a:pt x="3360290" y="2949270"/>
                </a:lnTo>
                <a:lnTo>
                  <a:pt x="3350379" y="2995254"/>
                </a:lnTo>
                <a:lnTo>
                  <a:pt x="3336797" y="3039757"/>
                </a:lnTo>
                <a:lnTo>
                  <a:pt x="3319711" y="3082610"/>
                </a:lnTo>
                <a:lnTo>
                  <a:pt x="3299290" y="3123645"/>
                </a:lnTo>
                <a:lnTo>
                  <a:pt x="3275702" y="3162692"/>
                </a:lnTo>
                <a:lnTo>
                  <a:pt x="3249116" y="3199585"/>
                </a:lnTo>
                <a:lnTo>
                  <a:pt x="3219701" y="3234153"/>
                </a:lnTo>
                <a:lnTo>
                  <a:pt x="3187625" y="3266229"/>
                </a:lnTo>
                <a:lnTo>
                  <a:pt x="3153057" y="3295644"/>
                </a:lnTo>
                <a:lnTo>
                  <a:pt x="3116164" y="3322230"/>
                </a:lnTo>
                <a:lnTo>
                  <a:pt x="3077116" y="3345818"/>
                </a:lnTo>
                <a:lnTo>
                  <a:pt x="3036082" y="3366239"/>
                </a:lnTo>
                <a:lnTo>
                  <a:pt x="2993229" y="3383325"/>
                </a:lnTo>
                <a:lnTo>
                  <a:pt x="2948726" y="3396907"/>
                </a:lnTo>
                <a:lnTo>
                  <a:pt x="2902742" y="3406818"/>
                </a:lnTo>
                <a:lnTo>
                  <a:pt x="2855445" y="3412888"/>
                </a:lnTo>
                <a:lnTo>
                  <a:pt x="2807004" y="3414949"/>
                </a:lnTo>
                <a:lnTo>
                  <a:pt x="561416" y="3414949"/>
                </a:lnTo>
                <a:lnTo>
                  <a:pt x="512975" y="3412888"/>
                </a:lnTo>
                <a:lnTo>
                  <a:pt x="465678" y="3406818"/>
                </a:lnTo>
                <a:lnTo>
                  <a:pt x="419694" y="3396907"/>
                </a:lnTo>
                <a:lnTo>
                  <a:pt x="375191" y="3383325"/>
                </a:lnTo>
                <a:lnTo>
                  <a:pt x="332338" y="3366239"/>
                </a:lnTo>
                <a:lnTo>
                  <a:pt x="291303" y="3345818"/>
                </a:lnTo>
                <a:lnTo>
                  <a:pt x="252256" y="3322230"/>
                </a:lnTo>
                <a:lnTo>
                  <a:pt x="215363" y="3295644"/>
                </a:lnTo>
                <a:lnTo>
                  <a:pt x="180795" y="3266229"/>
                </a:lnTo>
                <a:lnTo>
                  <a:pt x="148719" y="3234153"/>
                </a:lnTo>
                <a:lnTo>
                  <a:pt x="119304" y="3199585"/>
                </a:lnTo>
                <a:lnTo>
                  <a:pt x="92718" y="3162692"/>
                </a:lnTo>
                <a:lnTo>
                  <a:pt x="69130" y="3123645"/>
                </a:lnTo>
                <a:lnTo>
                  <a:pt x="48709" y="3082610"/>
                </a:lnTo>
                <a:lnTo>
                  <a:pt x="31623" y="3039757"/>
                </a:lnTo>
                <a:lnTo>
                  <a:pt x="18041" y="2995254"/>
                </a:lnTo>
                <a:lnTo>
                  <a:pt x="8130" y="2949270"/>
                </a:lnTo>
                <a:lnTo>
                  <a:pt x="2060" y="2901974"/>
                </a:lnTo>
                <a:lnTo>
                  <a:pt x="0" y="2853533"/>
                </a:lnTo>
                <a:lnTo>
                  <a:pt x="0" y="56141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00600" y="2136140"/>
            <a:ext cx="5374509" cy="1674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Observe: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formats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classes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returned</a:t>
            </a:r>
            <a:r>
              <a:rPr sz="1800" spc="-10" dirty="0">
                <a:latin typeface="Arial"/>
                <a:cs typeface="Arial"/>
              </a:rPr>
              <a:t> objects?</a:t>
            </a:r>
            <a:endParaRPr lang="en-US" sz="1800" spc="-10" dirty="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endParaRPr lang="en-US" spc="-10" dirty="0">
              <a:latin typeface="Arial"/>
              <a:cs typeface="Arial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lang="en-US" sz="1800" spc="-10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sz="1800" spc="-10" dirty="0">
                <a:latin typeface="Arial"/>
                <a:cs typeface="Arial"/>
              </a:rPr>
              <a:t> returns 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z="1800" spc="-10" dirty="0">
                <a:latin typeface="Arial"/>
                <a:cs typeface="Arial"/>
              </a:rPr>
              <a:t> list element</a:t>
            </a: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lang="en-US" spc="-10" dirty="0">
                <a:latin typeface="Consolas" panose="020B0609020204030204" pitchFamily="49" charset="0"/>
                <a:cs typeface="Consolas" panose="020B0609020204030204" pitchFamily="49" charset="0"/>
              </a:rPr>
              <a:t>[[]] </a:t>
            </a:r>
            <a:r>
              <a:rPr lang="en-US" spc="-10" dirty="0">
                <a:latin typeface="Arial"/>
                <a:cs typeface="Arial"/>
              </a:rPr>
              <a:t>returns the content of an element in the list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1304" y="957072"/>
            <a:ext cx="758951" cy="758951"/>
          </a:xfrm>
          <a:prstGeom prst="rect">
            <a:avLst/>
          </a:prstGeom>
        </p:spPr>
      </p:pic>
      <p:grpSp>
        <p:nvGrpSpPr>
          <p:cNvPr id="20" name="object 16">
            <a:extLst>
              <a:ext uri="{FF2B5EF4-FFF2-40B4-BE49-F238E27FC236}">
                <a16:creationId xmlns:a16="http://schemas.microsoft.com/office/drawing/2014/main" id="{A443DB35-F9E9-E1C9-322F-A2DE1529743B}"/>
              </a:ext>
            </a:extLst>
          </p:cNvPr>
          <p:cNvGrpSpPr/>
          <p:nvPr/>
        </p:nvGrpSpPr>
        <p:grpSpPr>
          <a:xfrm>
            <a:off x="5562600" y="4652396"/>
            <a:ext cx="3134360" cy="1186815"/>
            <a:chOff x="8153068" y="3936880"/>
            <a:chExt cx="3134360" cy="1186815"/>
          </a:xfrm>
        </p:grpSpPr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D993DFF7-2730-54FB-DE8C-4D9A2A2AE344}"/>
                </a:ext>
              </a:extLst>
            </p:cNvPr>
            <p:cNvSpPr/>
            <p:nvPr/>
          </p:nvSpPr>
          <p:spPr>
            <a:xfrm>
              <a:off x="8166403" y="3950215"/>
              <a:ext cx="3107690" cy="1160145"/>
            </a:xfrm>
            <a:custGeom>
              <a:avLst/>
              <a:gdLst/>
              <a:ahLst/>
              <a:cxnLst/>
              <a:rect l="l" t="t" r="r" b="b"/>
              <a:pathLst>
                <a:path w="3107690" h="1160145">
                  <a:moveTo>
                    <a:pt x="2914188" y="0"/>
                  </a:moveTo>
                  <a:lnTo>
                    <a:pt x="193290" y="0"/>
                  </a:lnTo>
                  <a:lnTo>
                    <a:pt x="148970" y="5104"/>
                  </a:lnTo>
                  <a:lnTo>
                    <a:pt x="108286" y="19646"/>
                  </a:lnTo>
                  <a:lnTo>
                    <a:pt x="72397" y="42463"/>
                  </a:lnTo>
                  <a:lnTo>
                    <a:pt x="42463" y="72397"/>
                  </a:lnTo>
                  <a:lnTo>
                    <a:pt x="19646" y="108286"/>
                  </a:lnTo>
                  <a:lnTo>
                    <a:pt x="5104" y="148970"/>
                  </a:lnTo>
                  <a:lnTo>
                    <a:pt x="0" y="193290"/>
                  </a:lnTo>
                  <a:lnTo>
                    <a:pt x="0" y="966436"/>
                  </a:lnTo>
                  <a:lnTo>
                    <a:pt x="5104" y="1010756"/>
                  </a:lnTo>
                  <a:lnTo>
                    <a:pt x="19646" y="1051441"/>
                  </a:lnTo>
                  <a:lnTo>
                    <a:pt x="42463" y="1087330"/>
                  </a:lnTo>
                  <a:lnTo>
                    <a:pt x="72397" y="1117263"/>
                  </a:lnTo>
                  <a:lnTo>
                    <a:pt x="108286" y="1140080"/>
                  </a:lnTo>
                  <a:lnTo>
                    <a:pt x="148970" y="1154622"/>
                  </a:lnTo>
                  <a:lnTo>
                    <a:pt x="193290" y="1159727"/>
                  </a:lnTo>
                  <a:lnTo>
                    <a:pt x="2914188" y="1159727"/>
                  </a:lnTo>
                  <a:lnTo>
                    <a:pt x="2958508" y="1154622"/>
                  </a:lnTo>
                  <a:lnTo>
                    <a:pt x="2999192" y="1140080"/>
                  </a:lnTo>
                  <a:lnTo>
                    <a:pt x="3035081" y="1117263"/>
                  </a:lnTo>
                  <a:lnTo>
                    <a:pt x="3065014" y="1087330"/>
                  </a:lnTo>
                  <a:lnTo>
                    <a:pt x="3087831" y="1051441"/>
                  </a:lnTo>
                  <a:lnTo>
                    <a:pt x="3102372" y="1010756"/>
                  </a:lnTo>
                  <a:lnTo>
                    <a:pt x="3107477" y="966436"/>
                  </a:lnTo>
                  <a:lnTo>
                    <a:pt x="3107477" y="193290"/>
                  </a:lnTo>
                  <a:lnTo>
                    <a:pt x="3102372" y="148970"/>
                  </a:lnTo>
                  <a:lnTo>
                    <a:pt x="3087831" y="108286"/>
                  </a:lnTo>
                  <a:lnTo>
                    <a:pt x="3065014" y="72397"/>
                  </a:lnTo>
                  <a:lnTo>
                    <a:pt x="3035081" y="42463"/>
                  </a:lnTo>
                  <a:lnTo>
                    <a:pt x="2999192" y="19646"/>
                  </a:lnTo>
                  <a:lnTo>
                    <a:pt x="2958508" y="5104"/>
                  </a:lnTo>
                  <a:lnTo>
                    <a:pt x="2914188" y="0"/>
                  </a:lnTo>
                  <a:close/>
                </a:path>
              </a:pathLst>
            </a:custGeom>
            <a:solidFill>
              <a:srgbClr val="1A8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C0AF7862-A54B-F66C-D9D8-4989AA974211}"/>
                </a:ext>
              </a:extLst>
            </p:cNvPr>
            <p:cNvSpPr/>
            <p:nvPr/>
          </p:nvSpPr>
          <p:spPr>
            <a:xfrm>
              <a:off x="8166403" y="3950215"/>
              <a:ext cx="3107690" cy="1160145"/>
            </a:xfrm>
            <a:custGeom>
              <a:avLst/>
              <a:gdLst/>
              <a:ahLst/>
              <a:cxnLst/>
              <a:rect l="l" t="t" r="r" b="b"/>
              <a:pathLst>
                <a:path w="3107690" h="1160145">
                  <a:moveTo>
                    <a:pt x="0" y="193290"/>
                  </a:moveTo>
                  <a:lnTo>
                    <a:pt x="5104" y="148970"/>
                  </a:lnTo>
                  <a:lnTo>
                    <a:pt x="19646" y="108286"/>
                  </a:lnTo>
                  <a:lnTo>
                    <a:pt x="42463" y="72397"/>
                  </a:lnTo>
                  <a:lnTo>
                    <a:pt x="72396" y="42463"/>
                  </a:lnTo>
                  <a:lnTo>
                    <a:pt x="108285" y="19646"/>
                  </a:lnTo>
                  <a:lnTo>
                    <a:pt x="148970" y="5104"/>
                  </a:lnTo>
                  <a:lnTo>
                    <a:pt x="193289" y="0"/>
                  </a:lnTo>
                  <a:lnTo>
                    <a:pt x="2914188" y="0"/>
                  </a:lnTo>
                  <a:lnTo>
                    <a:pt x="2958507" y="5104"/>
                  </a:lnTo>
                  <a:lnTo>
                    <a:pt x="2999192" y="19646"/>
                  </a:lnTo>
                  <a:lnTo>
                    <a:pt x="3035081" y="42463"/>
                  </a:lnTo>
                  <a:lnTo>
                    <a:pt x="3065014" y="72397"/>
                  </a:lnTo>
                  <a:lnTo>
                    <a:pt x="3087831" y="108286"/>
                  </a:lnTo>
                  <a:lnTo>
                    <a:pt x="3102373" y="148970"/>
                  </a:lnTo>
                  <a:lnTo>
                    <a:pt x="3107478" y="193290"/>
                  </a:lnTo>
                  <a:lnTo>
                    <a:pt x="3107478" y="966436"/>
                  </a:lnTo>
                  <a:lnTo>
                    <a:pt x="3102373" y="1010756"/>
                  </a:lnTo>
                  <a:lnTo>
                    <a:pt x="3087831" y="1051440"/>
                  </a:lnTo>
                  <a:lnTo>
                    <a:pt x="3065014" y="1087329"/>
                  </a:lnTo>
                  <a:lnTo>
                    <a:pt x="3035081" y="1117263"/>
                  </a:lnTo>
                  <a:lnTo>
                    <a:pt x="2999192" y="1140080"/>
                  </a:lnTo>
                  <a:lnTo>
                    <a:pt x="2958507" y="1154622"/>
                  </a:lnTo>
                  <a:lnTo>
                    <a:pt x="2914188" y="1159727"/>
                  </a:lnTo>
                  <a:lnTo>
                    <a:pt x="193289" y="1159727"/>
                  </a:lnTo>
                  <a:lnTo>
                    <a:pt x="148970" y="1154622"/>
                  </a:lnTo>
                  <a:lnTo>
                    <a:pt x="108285" y="1140080"/>
                  </a:lnTo>
                  <a:lnTo>
                    <a:pt x="72396" y="1117263"/>
                  </a:lnTo>
                  <a:lnTo>
                    <a:pt x="42463" y="1087329"/>
                  </a:lnTo>
                  <a:lnTo>
                    <a:pt x="19646" y="1051440"/>
                  </a:lnTo>
                  <a:lnTo>
                    <a:pt x="5104" y="1010756"/>
                  </a:lnTo>
                  <a:lnTo>
                    <a:pt x="0" y="966436"/>
                  </a:lnTo>
                  <a:lnTo>
                    <a:pt x="0" y="193290"/>
                  </a:lnTo>
                  <a:close/>
                </a:path>
              </a:pathLst>
            </a:custGeom>
            <a:ln w="26425">
              <a:solidFill>
                <a:srgbClr val="106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6D7EDBCC-4C98-BF2D-3D07-47423B16FDBE}"/>
                </a:ext>
              </a:extLst>
            </p:cNvPr>
            <p:cNvSpPr/>
            <p:nvPr/>
          </p:nvSpPr>
          <p:spPr>
            <a:xfrm>
              <a:off x="8263046" y="4173241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523485" y="0"/>
                  </a:moveTo>
                  <a:lnTo>
                    <a:pt x="104698" y="0"/>
                  </a:lnTo>
                  <a:lnTo>
                    <a:pt x="63945" y="8227"/>
                  </a:lnTo>
                  <a:lnTo>
                    <a:pt x="30665" y="30665"/>
                  </a:lnTo>
                  <a:lnTo>
                    <a:pt x="8227" y="63944"/>
                  </a:lnTo>
                  <a:lnTo>
                    <a:pt x="0" y="104698"/>
                  </a:lnTo>
                  <a:lnTo>
                    <a:pt x="0" y="631280"/>
                  </a:lnTo>
                  <a:lnTo>
                    <a:pt x="8227" y="672034"/>
                  </a:lnTo>
                  <a:lnTo>
                    <a:pt x="30665" y="705313"/>
                  </a:lnTo>
                  <a:lnTo>
                    <a:pt x="63945" y="727751"/>
                  </a:lnTo>
                  <a:lnTo>
                    <a:pt x="104698" y="735978"/>
                  </a:lnTo>
                  <a:lnTo>
                    <a:pt x="523485" y="735978"/>
                  </a:lnTo>
                  <a:lnTo>
                    <a:pt x="564239" y="727751"/>
                  </a:lnTo>
                  <a:lnTo>
                    <a:pt x="597519" y="705313"/>
                  </a:lnTo>
                  <a:lnTo>
                    <a:pt x="619957" y="672034"/>
                  </a:lnTo>
                  <a:lnTo>
                    <a:pt x="628185" y="631280"/>
                  </a:lnTo>
                  <a:lnTo>
                    <a:pt x="628185" y="104698"/>
                  </a:lnTo>
                  <a:lnTo>
                    <a:pt x="619957" y="63944"/>
                  </a:lnTo>
                  <a:lnTo>
                    <a:pt x="597519" y="30665"/>
                  </a:lnTo>
                  <a:lnTo>
                    <a:pt x="564239" y="8227"/>
                  </a:lnTo>
                  <a:lnTo>
                    <a:pt x="523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BFC7409F-E122-D101-1D49-C41AE765CCFA}"/>
                </a:ext>
              </a:extLst>
            </p:cNvPr>
            <p:cNvSpPr/>
            <p:nvPr/>
          </p:nvSpPr>
          <p:spPr>
            <a:xfrm>
              <a:off x="8263046" y="4173241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0" y="104699"/>
                  </a:moveTo>
                  <a:lnTo>
                    <a:pt x="8227" y="63945"/>
                  </a:lnTo>
                  <a:lnTo>
                    <a:pt x="30665" y="30665"/>
                  </a:lnTo>
                  <a:lnTo>
                    <a:pt x="63945" y="8227"/>
                  </a:lnTo>
                  <a:lnTo>
                    <a:pt x="104699" y="0"/>
                  </a:lnTo>
                  <a:lnTo>
                    <a:pt x="523485" y="0"/>
                  </a:lnTo>
                  <a:lnTo>
                    <a:pt x="564239" y="8227"/>
                  </a:lnTo>
                  <a:lnTo>
                    <a:pt x="597519" y="30665"/>
                  </a:lnTo>
                  <a:lnTo>
                    <a:pt x="619957" y="63945"/>
                  </a:lnTo>
                  <a:lnTo>
                    <a:pt x="628185" y="104699"/>
                  </a:lnTo>
                  <a:lnTo>
                    <a:pt x="628185" y="631280"/>
                  </a:lnTo>
                  <a:lnTo>
                    <a:pt x="619957" y="672034"/>
                  </a:lnTo>
                  <a:lnTo>
                    <a:pt x="597519" y="705314"/>
                  </a:lnTo>
                  <a:lnTo>
                    <a:pt x="564239" y="727752"/>
                  </a:lnTo>
                  <a:lnTo>
                    <a:pt x="523485" y="735980"/>
                  </a:lnTo>
                  <a:lnTo>
                    <a:pt x="104699" y="735980"/>
                  </a:lnTo>
                  <a:lnTo>
                    <a:pt x="63945" y="727752"/>
                  </a:lnTo>
                  <a:lnTo>
                    <a:pt x="30665" y="705314"/>
                  </a:lnTo>
                  <a:lnTo>
                    <a:pt x="8227" y="672034"/>
                  </a:lnTo>
                  <a:lnTo>
                    <a:pt x="0" y="631280"/>
                  </a:lnTo>
                  <a:lnTo>
                    <a:pt x="0" y="104699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1">
            <a:extLst>
              <a:ext uri="{FF2B5EF4-FFF2-40B4-BE49-F238E27FC236}">
                <a16:creationId xmlns:a16="http://schemas.microsoft.com/office/drawing/2014/main" id="{5BB58913-923D-DA7D-A5BF-1E3D7BF67A3C}"/>
              </a:ext>
            </a:extLst>
          </p:cNvPr>
          <p:cNvSpPr txBox="1"/>
          <p:nvPr/>
        </p:nvSpPr>
        <p:spPr>
          <a:xfrm>
            <a:off x="5834271" y="4970016"/>
            <a:ext cx="3048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5400" marR="5080" indent="-12700">
              <a:lnSpc>
                <a:spcPts val="2090"/>
              </a:lnSpc>
              <a:spcBef>
                <a:spcPts val="225"/>
              </a:spcBef>
            </a:pPr>
            <a:r>
              <a:rPr sz="1800" spc="-20" dirty="0">
                <a:latin typeface="Arial"/>
                <a:cs typeface="Arial"/>
              </a:rPr>
              <a:t>list </a:t>
            </a:r>
            <a:r>
              <a:rPr sz="1800" spc="-25" dirty="0">
                <a:latin typeface="Arial"/>
                <a:cs typeface="Arial"/>
              </a:rPr>
              <a:t>[1]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2">
            <a:extLst>
              <a:ext uri="{FF2B5EF4-FFF2-40B4-BE49-F238E27FC236}">
                <a16:creationId xmlns:a16="http://schemas.microsoft.com/office/drawing/2014/main" id="{7C614114-DF5A-E30A-92E1-FFF968C51E8C}"/>
              </a:ext>
            </a:extLst>
          </p:cNvPr>
          <p:cNvGrpSpPr/>
          <p:nvPr/>
        </p:nvGrpSpPr>
        <p:grpSpPr>
          <a:xfrm>
            <a:off x="6402658" y="4871705"/>
            <a:ext cx="655320" cy="763270"/>
            <a:chOff x="8993126" y="4156189"/>
            <a:chExt cx="655320" cy="763270"/>
          </a:xfrm>
        </p:grpSpPr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17E8E917-F369-3DED-AF79-73125B3ED236}"/>
                </a:ext>
              </a:extLst>
            </p:cNvPr>
            <p:cNvSpPr/>
            <p:nvPr/>
          </p:nvSpPr>
          <p:spPr>
            <a:xfrm>
              <a:off x="9006461" y="4169524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523486" y="0"/>
                  </a:moveTo>
                  <a:lnTo>
                    <a:pt x="104700" y="0"/>
                  </a:lnTo>
                  <a:lnTo>
                    <a:pt x="63946" y="8227"/>
                  </a:lnTo>
                  <a:lnTo>
                    <a:pt x="30665" y="30665"/>
                  </a:lnTo>
                  <a:lnTo>
                    <a:pt x="8227" y="63945"/>
                  </a:lnTo>
                  <a:lnTo>
                    <a:pt x="0" y="104698"/>
                  </a:lnTo>
                  <a:lnTo>
                    <a:pt x="0" y="631280"/>
                  </a:lnTo>
                  <a:lnTo>
                    <a:pt x="8227" y="672034"/>
                  </a:lnTo>
                  <a:lnTo>
                    <a:pt x="30665" y="705314"/>
                  </a:lnTo>
                  <a:lnTo>
                    <a:pt x="63946" y="727752"/>
                  </a:lnTo>
                  <a:lnTo>
                    <a:pt x="104700" y="735980"/>
                  </a:lnTo>
                  <a:lnTo>
                    <a:pt x="523486" y="735980"/>
                  </a:lnTo>
                  <a:lnTo>
                    <a:pt x="564239" y="727752"/>
                  </a:lnTo>
                  <a:lnTo>
                    <a:pt x="597519" y="705314"/>
                  </a:lnTo>
                  <a:lnTo>
                    <a:pt x="619957" y="672034"/>
                  </a:lnTo>
                  <a:lnTo>
                    <a:pt x="628185" y="631280"/>
                  </a:lnTo>
                  <a:lnTo>
                    <a:pt x="628185" y="104698"/>
                  </a:lnTo>
                  <a:lnTo>
                    <a:pt x="619957" y="63945"/>
                  </a:lnTo>
                  <a:lnTo>
                    <a:pt x="597519" y="30665"/>
                  </a:lnTo>
                  <a:lnTo>
                    <a:pt x="564239" y="8227"/>
                  </a:lnTo>
                  <a:lnTo>
                    <a:pt x="523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B2A941B3-0320-FD8C-036B-104810206C7C}"/>
                </a:ext>
              </a:extLst>
            </p:cNvPr>
            <p:cNvSpPr/>
            <p:nvPr/>
          </p:nvSpPr>
          <p:spPr>
            <a:xfrm>
              <a:off x="9006461" y="4169524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0" y="104699"/>
                  </a:moveTo>
                  <a:lnTo>
                    <a:pt x="8227" y="63945"/>
                  </a:lnTo>
                  <a:lnTo>
                    <a:pt x="30665" y="30665"/>
                  </a:lnTo>
                  <a:lnTo>
                    <a:pt x="63945" y="8227"/>
                  </a:lnTo>
                  <a:lnTo>
                    <a:pt x="104699" y="0"/>
                  </a:lnTo>
                  <a:lnTo>
                    <a:pt x="523485" y="0"/>
                  </a:lnTo>
                  <a:lnTo>
                    <a:pt x="564239" y="8227"/>
                  </a:lnTo>
                  <a:lnTo>
                    <a:pt x="597519" y="30665"/>
                  </a:lnTo>
                  <a:lnTo>
                    <a:pt x="619957" y="63945"/>
                  </a:lnTo>
                  <a:lnTo>
                    <a:pt x="628185" y="104699"/>
                  </a:lnTo>
                  <a:lnTo>
                    <a:pt x="628185" y="631280"/>
                  </a:lnTo>
                  <a:lnTo>
                    <a:pt x="619957" y="672034"/>
                  </a:lnTo>
                  <a:lnTo>
                    <a:pt x="597519" y="705314"/>
                  </a:lnTo>
                  <a:lnTo>
                    <a:pt x="564239" y="727752"/>
                  </a:lnTo>
                  <a:lnTo>
                    <a:pt x="523485" y="735980"/>
                  </a:lnTo>
                  <a:lnTo>
                    <a:pt x="104699" y="735980"/>
                  </a:lnTo>
                  <a:lnTo>
                    <a:pt x="63945" y="727752"/>
                  </a:lnTo>
                  <a:lnTo>
                    <a:pt x="30665" y="705314"/>
                  </a:lnTo>
                  <a:lnTo>
                    <a:pt x="8227" y="672034"/>
                  </a:lnTo>
                  <a:lnTo>
                    <a:pt x="0" y="631280"/>
                  </a:lnTo>
                  <a:lnTo>
                    <a:pt x="0" y="104699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5">
            <a:extLst>
              <a:ext uri="{FF2B5EF4-FFF2-40B4-BE49-F238E27FC236}">
                <a16:creationId xmlns:a16="http://schemas.microsoft.com/office/drawing/2014/main" id="{2105E940-4FCB-3F97-3B06-186344C61373}"/>
              </a:ext>
            </a:extLst>
          </p:cNvPr>
          <p:cNvSpPr txBox="1"/>
          <p:nvPr/>
        </p:nvSpPr>
        <p:spPr>
          <a:xfrm>
            <a:off x="6577686" y="4966968"/>
            <a:ext cx="3048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5400" marR="5080" indent="-12700">
              <a:lnSpc>
                <a:spcPts val="2090"/>
              </a:lnSpc>
              <a:spcBef>
                <a:spcPts val="225"/>
              </a:spcBef>
            </a:pPr>
            <a:r>
              <a:rPr sz="1800" spc="-20" dirty="0">
                <a:latin typeface="Arial"/>
                <a:cs typeface="Arial"/>
              </a:rPr>
              <a:t>list </a:t>
            </a:r>
            <a:r>
              <a:rPr sz="1800" spc="-25" dirty="0">
                <a:latin typeface="Arial"/>
                <a:cs typeface="Arial"/>
              </a:rPr>
              <a:t>[2]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26">
            <a:extLst>
              <a:ext uri="{FF2B5EF4-FFF2-40B4-BE49-F238E27FC236}">
                <a16:creationId xmlns:a16="http://schemas.microsoft.com/office/drawing/2014/main" id="{3655537E-A455-4FFE-49C8-CC3280D16E11}"/>
              </a:ext>
            </a:extLst>
          </p:cNvPr>
          <p:cNvGrpSpPr/>
          <p:nvPr/>
        </p:nvGrpSpPr>
        <p:grpSpPr>
          <a:xfrm>
            <a:off x="7149790" y="4864269"/>
            <a:ext cx="655320" cy="763270"/>
            <a:chOff x="9740258" y="4148753"/>
            <a:chExt cx="655320" cy="763270"/>
          </a:xfrm>
        </p:grpSpPr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2D1972D1-97D5-0017-1C18-AF1C08E1F286}"/>
                </a:ext>
              </a:extLst>
            </p:cNvPr>
            <p:cNvSpPr/>
            <p:nvPr/>
          </p:nvSpPr>
          <p:spPr>
            <a:xfrm>
              <a:off x="9753593" y="4162088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523486" y="0"/>
                  </a:moveTo>
                  <a:lnTo>
                    <a:pt x="104700" y="0"/>
                  </a:lnTo>
                  <a:lnTo>
                    <a:pt x="63946" y="8227"/>
                  </a:lnTo>
                  <a:lnTo>
                    <a:pt x="30665" y="30665"/>
                  </a:lnTo>
                  <a:lnTo>
                    <a:pt x="8227" y="63946"/>
                  </a:lnTo>
                  <a:lnTo>
                    <a:pt x="0" y="104700"/>
                  </a:lnTo>
                  <a:lnTo>
                    <a:pt x="0" y="631281"/>
                  </a:lnTo>
                  <a:lnTo>
                    <a:pt x="8227" y="672034"/>
                  </a:lnTo>
                  <a:lnTo>
                    <a:pt x="30665" y="705314"/>
                  </a:lnTo>
                  <a:lnTo>
                    <a:pt x="63946" y="727752"/>
                  </a:lnTo>
                  <a:lnTo>
                    <a:pt x="104700" y="735980"/>
                  </a:lnTo>
                  <a:lnTo>
                    <a:pt x="523486" y="735980"/>
                  </a:lnTo>
                  <a:lnTo>
                    <a:pt x="564239" y="727752"/>
                  </a:lnTo>
                  <a:lnTo>
                    <a:pt x="597519" y="705314"/>
                  </a:lnTo>
                  <a:lnTo>
                    <a:pt x="619957" y="672034"/>
                  </a:lnTo>
                  <a:lnTo>
                    <a:pt x="628185" y="631281"/>
                  </a:lnTo>
                  <a:lnTo>
                    <a:pt x="628185" y="104700"/>
                  </a:lnTo>
                  <a:lnTo>
                    <a:pt x="619957" y="63946"/>
                  </a:lnTo>
                  <a:lnTo>
                    <a:pt x="597519" y="30665"/>
                  </a:lnTo>
                  <a:lnTo>
                    <a:pt x="564239" y="8227"/>
                  </a:lnTo>
                  <a:lnTo>
                    <a:pt x="523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4D7BDBDF-9C11-3AB7-414A-8BE94DFE183F}"/>
                </a:ext>
              </a:extLst>
            </p:cNvPr>
            <p:cNvSpPr/>
            <p:nvPr/>
          </p:nvSpPr>
          <p:spPr>
            <a:xfrm>
              <a:off x="9753593" y="4162088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0" y="104699"/>
                  </a:moveTo>
                  <a:lnTo>
                    <a:pt x="8227" y="63945"/>
                  </a:lnTo>
                  <a:lnTo>
                    <a:pt x="30665" y="30665"/>
                  </a:lnTo>
                  <a:lnTo>
                    <a:pt x="63945" y="8227"/>
                  </a:lnTo>
                  <a:lnTo>
                    <a:pt x="104699" y="0"/>
                  </a:lnTo>
                  <a:lnTo>
                    <a:pt x="523485" y="0"/>
                  </a:lnTo>
                  <a:lnTo>
                    <a:pt x="564239" y="8227"/>
                  </a:lnTo>
                  <a:lnTo>
                    <a:pt x="597519" y="30665"/>
                  </a:lnTo>
                  <a:lnTo>
                    <a:pt x="619957" y="63945"/>
                  </a:lnTo>
                  <a:lnTo>
                    <a:pt x="628185" y="104699"/>
                  </a:lnTo>
                  <a:lnTo>
                    <a:pt x="628185" y="631280"/>
                  </a:lnTo>
                  <a:lnTo>
                    <a:pt x="619957" y="672034"/>
                  </a:lnTo>
                  <a:lnTo>
                    <a:pt x="597519" y="705314"/>
                  </a:lnTo>
                  <a:lnTo>
                    <a:pt x="564239" y="727752"/>
                  </a:lnTo>
                  <a:lnTo>
                    <a:pt x="523485" y="735980"/>
                  </a:lnTo>
                  <a:lnTo>
                    <a:pt x="104699" y="735980"/>
                  </a:lnTo>
                  <a:lnTo>
                    <a:pt x="63945" y="727752"/>
                  </a:lnTo>
                  <a:lnTo>
                    <a:pt x="30665" y="705314"/>
                  </a:lnTo>
                  <a:lnTo>
                    <a:pt x="8227" y="672034"/>
                  </a:lnTo>
                  <a:lnTo>
                    <a:pt x="0" y="631280"/>
                  </a:lnTo>
                  <a:lnTo>
                    <a:pt x="0" y="104699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29">
            <a:extLst>
              <a:ext uri="{FF2B5EF4-FFF2-40B4-BE49-F238E27FC236}">
                <a16:creationId xmlns:a16="http://schemas.microsoft.com/office/drawing/2014/main" id="{0E882A3C-954E-4406-AC08-3A9ACD7CE502}"/>
              </a:ext>
            </a:extLst>
          </p:cNvPr>
          <p:cNvSpPr txBox="1"/>
          <p:nvPr/>
        </p:nvSpPr>
        <p:spPr>
          <a:xfrm>
            <a:off x="7324818" y="4957823"/>
            <a:ext cx="3048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400" marR="5080" indent="-12700">
              <a:lnSpc>
                <a:spcPts val="2110"/>
              </a:lnSpc>
              <a:spcBef>
                <a:spcPts val="210"/>
              </a:spcBef>
            </a:pPr>
            <a:r>
              <a:rPr sz="1800" spc="-20" dirty="0">
                <a:latin typeface="Arial"/>
                <a:cs typeface="Arial"/>
              </a:rPr>
              <a:t>list </a:t>
            </a:r>
            <a:r>
              <a:rPr sz="1800" spc="-25" dirty="0">
                <a:latin typeface="Arial"/>
                <a:cs typeface="Arial"/>
              </a:rPr>
              <a:t>[3]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4" name="object 30">
            <a:extLst>
              <a:ext uri="{FF2B5EF4-FFF2-40B4-BE49-F238E27FC236}">
                <a16:creationId xmlns:a16="http://schemas.microsoft.com/office/drawing/2014/main" id="{25121FDF-9C3B-C598-B0E9-E55FBE62EFE3}"/>
              </a:ext>
            </a:extLst>
          </p:cNvPr>
          <p:cNvGrpSpPr/>
          <p:nvPr/>
        </p:nvGrpSpPr>
        <p:grpSpPr>
          <a:xfrm>
            <a:off x="7913768" y="4864391"/>
            <a:ext cx="654685" cy="762635"/>
            <a:chOff x="10504236" y="4148875"/>
            <a:chExt cx="654685" cy="762635"/>
          </a:xfrm>
        </p:grpSpPr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418F018F-A816-B5FF-EF52-DB27E08776F4}"/>
                </a:ext>
              </a:extLst>
            </p:cNvPr>
            <p:cNvSpPr/>
            <p:nvPr/>
          </p:nvSpPr>
          <p:spPr>
            <a:xfrm>
              <a:off x="10517448" y="4162088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523486" y="0"/>
                  </a:moveTo>
                  <a:lnTo>
                    <a:pt x="104700" y="0"/>
                  </a:lnTo>
                  <a:lnTo>
                    <a:pt x="63946" y="8227"/>
                  </a:lnTo>
                  <a:lnTo>
                    <a:pt x="30665" y="30665"/>
                  </a:lnTo>
                  <a:lnTo>
                    <a:pt x="8227" y="63946"/>
                  </a:lnTo>
                  <a:lnTo>
                    <a:pt x="0" y="104700"/>
                  </a:lnTo>
                  <a:lnTo>
                    <a:pt x="0" y="631281"/>
                  </a:lnTo>
                  <a:lnTo>
                    <a:pt x="8227" y="672034"/>
                  </a:lnTo>
                  <a:lnTo>
                    <a:pt x="30665" y="705314"/>
                  </a:lnTo>
                  <a:lnTo>
                    <a:pt x="63946" y="727752"/>
                  </a:lnTo>
                  <a:lnTo>
                    <a:pt x="104700" y="735980"/>
                  </a:lnTo>
                  <a:lnTo>
                    <a:pt x="523486" y="735980"/>
                  </a:lnTo>
                  <a:lnTo>
                    <a:pt x="564239" y="727752"/>
                  </a:lnTo>
                  <a:lnTo>
                    <a:pt x="597519" y="705314"/>
                  </a:lnTo>
                  <a:lnTo>
                    <a:pt x="619957" y="672034"/>
                  </a:lnTo>
                  <a:lnTo>
                    <a:pt x="628185" y="631281"/>
                  </a:lnTo>
                  <a:lnTo>
                    <a:pt x="628185" y="104700"/>
                  </a:lnTo>
                  <a:lnTo>
                    <a:pt x="619957" y="63946"/>
                  </a:lnTo>
                  <a:lnTo>
                    <a:pt x="597519" y="30665"/>
                  </a:lnTo>
                  <a:lnTo>
                    <a:pt x="564239" y="8227"/>
                  </a:lnTo>
                  <a:lnTo>
                    <a:pt x="523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1D9A4B76-7711-DDD4-34C4-64374B688088}"/>
                </a:ext>
              </a:extLst>
            </p:cNvPr>
            <p:cNvSpPr/>
            <p:nvPr/>
          </p:nvSpPr>
          <p:spPr>
            <a:xfrm>
              <a:off x="10517448" y="4162088"/>
              <a:ext cx="628650" cy="736600"/>
            </a:xfrm>
            <a:custGeom>
              <a:avLst/>
              <a:gdLst/>
              <a:ahLst/>
              <a:cxnLst/>
              <a:rect l="l" t="t" r="r" b="b"/>
              <a:pathLst>
                <a:path w="628650" h="736600">
                  <a:moveTo>
                    <a:pt x="0" y="104699"/>
                  </a:moveTo>
                  <a:lnTo>
                    <a:pt x="8227" y="63945"/>
                  </a:lnTo>
                  <a:lnTo>
                    <a:pt x="30665" y="30665"/>
                  </a:lnTo>
                  <a:lnTo>
                    <a:pt x="63945" y="8227"/>
                  </a:lnTo>
                  <a:lnTo>
                    <a:pt x="104699" y="0"/>
                  </a:lnTo>
                  <a:lnTo>
                    <a:pt x="523485" y="0"/>
                  </a:lnTo>
                  <a:lnTo>
                    <a:pt x="564239" y="8227"/>
                  </a:lnTo>
                  <a:lnTo>
                    <a:pt x="597519" y="30665"/>
                  </a:lnTo>
                  <a:lnTo>
                    <a:pt x="619957" y="63945"/>
                  </a:lnTo>
                  <a:lnTo>
                    <a:pt x="628185" y="104699"/>
                  </a:lnTo>
                  <a:lnTo>
                    <a:pt x="628185" y="631280"/>
                  </a:lnTo>
                  <a:lnTo>
                    <a:pt x="619957" y="672034"/>
                  </a:lnTo>
                  <a:lnTo>
                    <a:pt x="597519" y="705314"/>
                  </a:lnTo>
                  <a:lnTo>
                    <a:pt x="564239" y="727752"/>
                  </a:lnTo>
                  <a:lnTo>
                    <a:pt x="523485" y="735980"/>
                  </a:lnTo>
                  <a:lnTo>
                    <a:pt x="104699" y="735980"/>
                  </a:lnTo>
                  <a:lnTo>
                    <a:pt x="63945" y="727752"/>
                  </a:lnTo>
                  <a:lnTo>
                    <a:pt x="30665" y="705314"/>
                  </a:lnTo>
                  <a:lnTo>
                    <a:pt x="8227" y="672034"/>
                  </a:lnTo>
                  <a:lnTo>
                    <a:pt x="0" y="631280"/>
                  </a:lnTo>
                  <a:lnTo>
                    <a:pt x="0" y="104699"/>
                  </a:lnTo>
                  <a:close/>
                </a:path>
              </a:pathLst>
            </a:custGeom>
            <a:ln w="26425">
              <a:solidFill>
                <a:srgbClr val="1A72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3">
            <a:extLst>
              <a:ext uri="{FF2B5EF4-FFF2-40B4-BE49-F238E27FC236}">
                <a16:creationId xmlns:a16="http://schemas.microsoft.com/office/drawing/2014/main" id="{F7F1A9E3-A52D-A464-AE2D-CF313930E8FA}"/>
              </a:ext>
            </a:extLst>
          </p:cNvPr>
          <p:cNvSpPr txBox="1"/>
          <p:nvPr/>
        </p:nvSpPr>
        <p:spPr>
          <a:xfrm>
            <a:off x="8114074" y="509498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E366BC18-EC06-F316-8063-6A312D991A53}"/>
              </a:ext>
            </a:extLst>
          </p:cNvPr>
          <p:cNvSpPr txBox="1"/>
          <p:nvPr/>
        </p:nvSpPr>
        <p:spPr>
          <a:xfrm>
            <a:off x="6936545" y="5884416"/>
            <a:ext cx="381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List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LIST</a:t>
            </a:r>
            <a:r>
              <a:rPr spc="-165" dirty="0"/>
              <a:t> </a:t>
            </a:r>
            <a:r>
              <a:rPr spc="-135" dirty="0"/>
              <a:t>DATA</a:t>
            </a:r>
            <a:r>
              <a:rPr spc="-160" dirty="0"/>
              <a:t> </a:t>
            </a:r>
            <a:r>
              <a:rPr spc="-55" dirty="0"/>
              <a:t>STRUCTURE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58" y="1285834"/>
            <a:ext cx="12196445" cy="2918460"/>
            <a:chOff x="358" y="1285834"/>
            <a:chExt cx="12196445" cy="29184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144" y="1775211"/>
              <a:ext cx="3022809" cy="18577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4913" y="1621881"/>
              <a:ext cx="2973580" cy="2289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435" y="1413226"/>
              <a:ext cx="2398565" cy="24036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2243" y="1782681"/>
              <a:ext cx="3338455" cy="19541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20" y="1290596"/>
              <a:ext cx="12186920" cy="2908935"/>
            </a:xfrm>
            <a:custGeom>
              <a:avLst/>
              <a:gdLst/>
              <a:ahLst/>
              <a:cxnLst/>
              <a:rect l="l" t="t" r="r" b="b"/>
              <a:pathLst>
                <a:path w="12186920" h="2908935">
                  <a:moveTo>
                    <a:pt x="0" y="484747"/>
                  </a:moveTo>
                  <a:lnTo>
                    <a:pt x="2219" y="438063"/>
                  </a:lnTo>
                  <a:lnTo>
                    <a:pt x="8740" y="392634"/>
                  </a:lnTo>
                  <a:lnTo>
                    <a:pt x="19361" y="348664"/>
                  </a:lnTo>
                  <a:lnTo>
                    <a:pt x="33879" y="306355"/>
                  </a:lnTo>
                  <a:lnTo>
                    <a:pt x="52090" y="265912"/>
                  </a:lnTo>
                  <a:lnTo>
                    <a:pt x="73790" y="227536"/>
                  </a:lnTo>
                  <a:lnTo>
                    <a:pt x="98778" y="191432"/>
                  </a:lnTo>
                  <a:lnTo>
                    <a:pt x="126850" y="157802"/>
                  </a:lnTo>
                  <a:lnTo>
                    <a:pt x="157802" y="126850"/>
                  </a:lnTo>
                  <a:lnTo>
                    <a:pt x="191432" y="98778"/>
                  </a:lnTo>
                  <a:lnTo>
                    <a:pt x="227536" y="73791"/>
                  </a:lnTo>
                  <a:lnTo>
                    <a:pt x="265911" y="52090"/>
                  </a:lnTo>
                  <a:lnTo>
                    <a:pt x="306355" y="33879"/>
                  </a:lnTo>
                  <a:lnTo>
                    <a:pt x="348663" y="19361"/>
                  </a:lnTo>
                  <a:lnTo>
                    <a:pt x="392633" y="8740"/>
                  </a:lnTo>
                  <a:lnTo>
                    <a:pt x="438062" y="2219"/>
                  </a:lnTo>
                  <a:lnTo>
                    <a:pt x="484746" y="0"/>
                  </a:lnTo>
                  <a:lnTo>
                    <a:pt x="11707253" y="0"/>
                  </a:lnTo>
                  <a:lnTo>
                    <a:pt x="11753937" y="2219"/>
                  </a:lnTo>
                  <a:lnTo>
                    <a:pt x="11799366" y="8740"/>
                  </a:lnTo>
                  <a:lnTo>
                    <a:pt x="11843336" y="19361"/>
                  </a:lnTo>
                  <a:lnTo>
                    <a:pt x="11885644" y="33879"/>
                  </a:lnTo>
                  <a:lnTo>
                    <a:pt x="11926088" y="52090"/>
                  </a:lnTo>
                  <a:lnTo>
                    <a:pt x="11964463" y="73791"/>
                  </a:lnTo>
                  <a:lnTo>
                    <a:pt x="12000567" y="98778"/>
                  </a:lnTo>
                  <a:lnTo>
                    <a:pt x="12034197" y="126850"/>
                  </a:lnTo>
                  <a:lnTo>
                    <a:pt x="12065149" y="157802"/>
                  </a:lnTo>
                  <a:lnTo>
                    <a:pt x="12093221" y="191432"/>
                  </a:lnTo>
                  <a:lnTo>
                    <a:pt x="12118209" y="227536"/>
                  </a:lnTo>
                  <a:lnTo>
                    <a:pt x="12139909" y="265912"/>
                  </a:lnTo>
                  <a:lnTo>
                    <a:pt x="12158120" y="306355"/>
                  </a:lnTo>
                  <a:lnTo>
                    <a:pt x="12172638" y="348664"/>
                  </a:lnTo>
                  <a:lnTo>
                    <a:pt x="12183259" y="392634"/>
                  </a:lnTo>
                  <a:lnTo>
                    <a:pt x="12186879" y="417848"/>
                  </a:lnTo>
                </a:path>
                <a:path w="12186920" h="2908935">
                  <a:moveTo>
                    <a:pt x="12186879" y="2490612"/>
                  </a:moveTo>
                  <a:lnTo>
                    <a:pt x="12172638" y="2559796"/>
                  </a:lnTo>
                  <a:lnTo>
                    <a:pt x="12158120" y="2602105"/>
                  </a:lnTo>
                  <a:lnTo>
                    <a:pt x="12139909" y="2642548"/>
                  </a:lnTo>
                  <a:lnTo>
                    <a:pt x="12118209" y="2680924"/>
                  </a:lnTo>
                  <a:lnTo>
                    <a:pt x="12093221" y="2717028"/>
                  </a:lnTo>
                  <a:lnTo>
                    <a:pt x="12065149" y="2750658"/>
                  </a:lnTo>
                  <a:lnTo>
                    <a:pt x="12034197" y="2781610"/>
                  </a:lnTo>
                  <a:lnTo>
                    <a:pt x="12000567" y="2809682"/>
                  </a:lnTo>
                  <a:lnTo>
                    <a:pt x="11964463" y="2834669"/>
                  </a:lnTo>
                  <a:lnTo>
                    <a:pt x="11926088" y="2856370"/>
                  </a:lnTo>
                  <a:lnTo>
                    <a:pt x="11885644" y="2874581"/>
                  </a:lnTo>
                  <a:lnTo>
                    <a:pt x="11843336" y="2889099"/>
                  </a:lnTo>
                  <a:lnTo>
                    <a:pt x="11799366" y="2899720"/>
                  </a:lnTo>
                  <a:lnTo>
                    <a:pt x="11753937" y="2906242"/>
                  </a:lnTo>
                  <a:lnTo>
                    <a:pt x="11707253" y="2908461"/>
                  </a:lnTo>
                  <a:lnTo>
                    <a:pt x="484746" y="2908461"/>
                  </a:lnTo>
                  <a:lnTo>
                    <a:pt x="438062" y="2906242"/>
                  </a:lnTo>
                  <a:lnTo>
                    <a:pt x="392633" y="2899720"/>
                  </a:lnTo>
                  <a:lnTo>
                    <a:pt x="348663" y="2889099"/>
                  </a:lnTo>
                  <a:lnTo>
                    <a:pt x="306355" y="2874581"/>
                  </a:lnTo>
                  <a:lnTo>
                    <a:pt x="265911" y="2856370"/>
                  </a:lnTo>
                  <a:lnTo>
                    <a:pt x="227536" y="2834669"/>
                  </a:lnTo>
                  <a:lnTo>
                    <a:pt x="191432" y="2809682"/>
                  </a:lnTo>
                  <a:lnTo>
                    <a:pt x="157802" y="2781610"/>
                  </a:lnTo>
                  <a:lnTo>
                    <a:pt x="126850" y="2750658"/>
                  </a:lnTo>
                  <a:lnTo>
                    <a:pt x="98778" y="2717028"/>
                  </a:lnTo>
                  <a:lnTo>
                    <a:pt x="73790" y="2680924"/>
                  </a:lnTo>
                  <a:lnTo>
                    <a:pt x="52090" y="2642548"/>
                  </a:lnTo>
                  <a:lnTo>
                    <a:pt x="33879" y="2602105"/>
                  </a:lnTo>
                  <a:lnTo>
                    <a:pt x="19361" y="2559796"/>
                  </a:lnTo>
                  <a:lnTo>
                    <a:pt x="8740" y="2515826"/>
                  </a:lnTo>
                  <a:lnTo>
                    <a:pt x="2219" y="2470397"/>
                  </a:lnTo>
                  <a:lnTo>
                    <a:pt x="0" y="2423713"/>
                  </a:lnTo>
                  <a:lnTo>
                    <a:pt x="0" y="484747"/>
                  </a:lnTo>
                </a:path>
              </a:pathLst>
            </a:custGeom>
            <a:ln w="9525">
              <a:solidFill>
                <a:srgbClr val="1A86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00290" y="3077971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onsolas"/>
                <a:cs typeface="Consolas"/>
              </a:rPr>
              <a:t>[1]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33599" y="3077971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onsolas"/>
                <a:cs typeface="Consolas"/>
              </a:rPr>
              <a:t>[2]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7110" y="3077971"/>
            <a:ext cx="40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onsolas"/>
                <a:cs typeface="Consolas"/>
              </a:rPr>
              <a:t>[3]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3902" y="2142235"/>
            <a:ext cx="65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[[1]]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41585" y="1959355"/>
            <a:ext cx="65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[[2]]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4028" y="4843640"/>
            <a:ext cx="3608070" cy="1102360"/>
          </a:xfrm>
          <a:custGeom>
            <a:avLst/>
            <a:gdLst/>
            <a:ahLst/>
            <a:cxnLst/>
            <a:rect l="l" t="t" r="r" b="b"/>
            <a:pathLst>
              <a:path w="3608070" h="1102360">
                <a:moveTo>
                  <a:pt x="0" y="183654"/>
                </a:moveTo>
                <a:lnTo>
                  <a:pt x="6560" y="134832"/>
                </a:lnTo>
                <a:lnTo>
                  <a:pt x="25074" y="90960"/>
                </a:lnTo>
                <a:lnTo>
                  <a:pt x="53791" y="53791"/>
                </a:lnTo>
                <a:lnTo>
                  <a:pt x="90960" y="25074"/>
                </a:lnTo>
                <a:lnTo>
                  <a:pt x="134831" y="6560"/>
                </a:lnTo>
                <a:lnTo>
                  <a:pt x="183654" y="0"/>
                </a:lnTo>
                <a:lnTo>
                  <a:pt x="3424252" y="0"/>
                </a:lnTo>
                <a:lnTo>
                  <a:pt x="3473074" y="6560"/>
                </a:lnTo>
                <a:lnTo>
                  <a:pt x="3516945" y="25074"/>
                </a:lnTo>
                <a:lnTo>
                  <a:pt x="3554114" y="53791"/>
                </a:lnTo>
                <a:lnTo>
                  <a:pt x="3582831" y="90960"/>
                </a:lnTo>
                <a:lnTo>
                  <a:pt x="3601345" y="134832"/>
                </a:lnTo>
                <a:lnTo>
                  <a:pt x="3607906" y="183654"/>
                </a:lnTo>
                <a:lnTo>
                  <a:pt x="3607906" y="918254"/>
                </a:lnTo>
                <a:lnTo>
                  <a:pt x="3601345" y="967076"/>
                </a:lnTo>
                <a:lnTo>
                  <a:pt x="3582831" y="1010948"/>
                </a:lnTo>
                <a:lnTo>
                  <a:pt x="3554114" y="1048117"/>
                </a:lnTo>
                <a:lnTo>
                  <a:pt x="3516945" y="1076834"/>
                </a:lnTo>
                <a:lnTo>
                  <a:pt x="3473074" y="1095348"/>
                </a:lnTo>
                <a:lnTo>
                  <a:pt x="3424252" y="1101909"/>
                </a:lnTo>
                <a:lnTo>
                  <a:pt x="183654" y="1101909"/>
                </a:lnTo>
                <a:lnTo>
                  <a:pt x="134831" y="1095348"/>
                </a:lnTo>
                <a:lnTo>
                  <a:pt x="90960" y="1076834"/>
                </a:lnTo>
                <a:lnTo>
                  <a:pt x="53791" y="1048117"/>
                </a:lnTo>
                <a:lnTo>
                  <a:pt x="25074" y="1010948"/>
                </a:lnTo>
                <a:lnTo>
                  <a:pt x="6560" y="967076"/>
                </a:lnTo>
                <a:lnTo>
                  <a:pt x="0" y="918254"/>
                </a:lnTo>
                <a:lnTo>
                  <a:pt x="0" y="18365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86559" y="5107940"/>
            <a:ext cx="255333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Quiz!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10" dirty="0">
                <a:latin typeface="Consolas"/>
                <a:cs typeface="Consolas"/>
              </a:rPr>
              <a:t>[4]</a:t>
            </a:r>
            <a:r>
              <a:rPr sz="1800" spc="-490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and </a:t>
            </a:r>
            <a:r>
              <a:rPr sz="1800" spc="-10" dirty="0">
                <a:latin typeface="Consolas"/>
                <a:cs typeface="Consolas"/>
              </a:rPr>
              <a:t>[[4]]</a:t>
            </a:r>
            <a:r>
              <a:rPr sz="1800" spc="-484" dirty="0">
                <a:latin typeface="Consolas"/>
                <a:cs typeface="Consolas"/>
              </a:rPr>
              <a:t> </a:t>
            </a:r>
            <a:r>
              <a:rPr sz="1800" spc="-50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36720" y="4968239"/>
            <a:ext cx="627888" cy="62788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872135" y="4893726"/>
            <a:ext cx="5640705" cy="1090295"/>
          </a:xfrm>
          <a:custGeom>
            <a:avLst/>
            <a:gdLst/>
            <a:ahLst/>
            <a:cxnLst/>
            <a:rect l="l" t="t" r="r" b="b"/>
            <a:pathLst>
              <a:path w="5640705" h="1090295">
                <a:moveTo>
                  <a:pt x="0" y="181634"/>
                </a:moveTo>
                <a:lnTo>
                  <a:pt x="6488" y="133348"/>
                </a:lnTo>
                <a:lnTo>
                  <a:pt x="24798" y="89960"/>
                </a:lnTo>
                <a:lnTo>
                  <a:pt x="53199" y="53199"/>
                </a:lnTo>
                <a:lnTo>
                  <a:pt x="89959" y="24798"/>
                </a:lnTo>
                <a:lnTo>
                  <a:pt x="133348" y="6488"/>
                </a:lnTo>
                <a:lnTo>
                  <a:pt x="181634" y="0"/>
                </a:lnTo>
                <a:lnTo>
                  <a:pt x="5458537" y="0"/>
                </a:lnTo>
                <a:lnTo>
                  <a:pt x="5506822" y="6488"/>
                </a:lnTo>
                <a:lnTo>
                  <a:pt x="5550211" y="24798"/>
                </a:lnTo>
                <a:lnTo>
                  <a:pt x="5586971" y="53199"/>
                </a:lnTo>
                <a:lnTo>
                  <a:pt x="5615372" y="89960"/>
                </a:lnTo>
                <a:lnTo>
                  <a:pt x="5633682" y="133348"/>
                </a:lnTo>
                <a:lnTo>
                  <a:pt x="5640171" y="181634"/>
                </a:lnTo>
                <a:lnTo>
                  <a:pt x="5640171" y="908141"/>
                </a:lnTo>
                <a:lnTo>
                  <a:pt x="5633682" y="956427"/>
                </a:lnTo>
                <a:lnTo>
                  <a:pt x="5615372" y="999815"/>
                </a:lnTo>
                <a:lnTo>
                  <a:pt x="5586971" y="1036576"/>
                </a:lnTo>
                <a:lnTo>
                  <a:pt x="5550211" y="1064977"/>
                </a:lnTo>
                <a:lnTo>
                  <a:pt x="5506822" y="1083287"/>
                </a:lnTo>
                <a:lnTo>
                  <a:pt x="5458537" y="1089776"/>
                </a:lnTo>
                <a:lnTo>
                  <a:pt x="181634" y="1089776"/>
                </a:lnTo>
                <a:lnTo>
                  <a:pt x="133348" y="1083287"/>
                </a:lnTo>
                <a:lnTo>
                  <a:pt x="89959" y="1064977"/>
                </a:lnTo>
                <a:lnTo>
                  <a:pt x="53199" y="1036576"/>
                </a:lnTo>
                <a:lnTo>
                  <a:pt x="24798" y="999815"/>
                </a:lnTo>
                <a:lnTo>
                  <a:pt x="6488" y="956427"/>
                </a:lnTo>
                <a:lnTo>
                  <a:pt x="0" y="908141"/>
                </a:lnTo>
                <a:lnTo>
                  <a:pt x="0" y="18163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04073" y="5001259"/>
            <a:ext cx="500507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[4]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outermost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box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090"/>
              </a:lnSpc>
              <a:spcBef>
                <a:spcPts val="175"/>
              </a:spcBef>
            </a:pPr>
            <a:r>
              <a:rPr sz="1800" dirty="0">
                <a:latin typeface="Consolas"/>
                <a:cs typeface="Consolas"/>
              </a:rPr>
              <a:t>[[4]]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second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outermost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box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outermost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box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dirty="0">
                <a:latin typeface="Consolas"/>
                <a:cs typeface="Consolas"/>
              </a:rPr>
              <a:t>[4]</a:t>
            </a:r>
            <a:r>
              <a:rPr sz="1800" dirty="0">
                <a:latin typeface="Arial"/>
                <a:cs typeface="Arial"/>
              </a:rPr>
              <a:t>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also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box!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2319" y="4364735"/>
            <a:ext cx="573024" cy="5730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LIST</a:t>
            </a:r>
            <a:r>
              <a:rPr spc="-155" dirty="0"/>
              <a:t> </a:t>
            </a:r>
            <a:r>
              <a:rPr spc="-75" dirty="0"/>
              <a:t>INDEXING</a:t>
            </a:r>
            <a:r>
              <a:rPr spc="-150" dirty="0"/>
              <a:t> </a:t>
            </a:r>
            <a:r>
              <a:rPr spc="-50" dirty="0"/>
              <a:t>AND</a:t>
            </a:r>
            <a:r>
              <a:rPr spc="-155" dirty="0"/>
              <a:t> </a:t>
            </a:r>
            <a:r>
              <a:rPr spc="-55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7603425" cy="1177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Quiz</a:t>
            </a:r>
            <a:r>
              <a:rPr lang="en-US" sz="2000" b="1" spc="-35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–</a:t>
            </a:r>
            <a:r>
              <a:rPr lang="en-US" sz="2000" b="1" spc="-2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what</a:t>
            </a:r>
            <a:r>
              <a:rPr lang="en-US" sz="2000" b="1" spc="-2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is</a:t>
            </a:r>
            <a:r>
              <a:rPr lang="en-US" sz="2000" b="1" spc="-25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the</a:t>
            </a:r>
            <a:r>
              <a:rPr lang="en-US" sz="2000" b="1" spc="-2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output</a:t>
            </a:r>
            <a:r>
              <a:rPr lang="en-US" sz="2000" b="1" spc="-2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of</a:t>
            </a:r>
            <a:r>
              <a:rPr lang="en-US" sz="2000" b="1" spc="-25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the</a:t>
            </a:r>
            <a:r>
              <a:rPr lang="en-US" sz="2000" b="1" spc="-20" dirty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following</a:t>
            </a:r>
            <a:r>
              <a:rPr lang="en-US" sz="2000" b="1" spc="-15" dirty="0">
                <a:latin typeface="Arial"/>
                <a:cs typeface="Arial"/>
              </a:rPr>
              <a:t> </a:t>
            </a:r>
            <a:r>
              <a:rPr lang="en-US" sz="2000" b="1" spc="-10" dirty="0">
                <a:latin typeface="Arial"/>
                <a:cs typeface="Arial"/>
              </a:rPr>
              <a:t>statement?</a:t>
            </a:r>
            <a:endParaRPr lang="en-US"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x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seq(</a:t>
            </a:r>
            <a:r>
              <a:rPr lang="en-US" sz="1800" spc="-10" dirty="0">
                <a:latin typeface="Consolas"/>
                <a:cs typeface="Consolas"/>
              </a:rPr>
              <a:t>from = </a:t>
            </a:r>
            <a:r>
              <a:rPr sz="1800" spc="-10" dirty="0">
                <a:latin typeface="Consolas"/>
                <a:cs typeface="Consolas"/>
              </a:rPr>
              <a:t>1,</a:t>
            </a:r>
            <a:r>
              <a:rPr lang="en-US" sz="1800" spc="-10" dirty="0">
                <a:latin typeface="Consolas"/>
                <a:cs typeface="Consolas"/>
              </a:rPr>
              <a:t> to = </a:t>
            </a:r>
            <a:r>
              <a:rPr sz="1800" spc="-10" dirty="0">
                <a:latin typeface="Consolas"/>
                <a:cs typeface="Consolas"/>
              </a:rPr>
              <a:t>10,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by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=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3)</a:t>
            </a:r>
            <a:r>
              <a:rPr lang="en-US" sz="1800" spc="-10" dirty="0">
                <a:latin typeface="Consolas"/>
                <a:cs typeface="Consolas"/>
              </a:rPr>
              <a:t> # 1  4  7 10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0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y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rep(4,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3)</a:t>
            </a:r>
            <a:r>
              <a:rPr lang="en-US" sz="1800" spc="-10" dirty="0">
                <a:latin typeface="Consolas"/>
                <a:cs typeface="Consolas"/>
              </a:rPr>
              <a:t> # 4 4 4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2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z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list(x,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y)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9D5418-A9B7-08DF-B302-E8737E3041A1}"/>
              </a:ext>
            </a:extLst>
          </p:cNvPr>
          <p:cNvSpPr txBox="1"/>
          <p:nvPr/>
        </p:nvSpPr>
        <p:spPr>
          <a:xfrm>
            <a:off x="838200" y="2286000"/>
            <a:ext cx="6097978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z[c(1)]</a:t>
            </a:r>
          </a:p>
          <a:p>
            <a:pPr marL="263525" indent="-251460">
              <a:spcBef>
                <a:spcPts val="100"/>
              </a:spcBef>
              <a:buFontTx/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z[c(1,3)]</a:t>
            </a:r>
          </a:p>
          <a:p>
            <a:pPr marL="263525" indent="-251460">
              <a:spcBef>
                <a:spcPts val="100"/>
              </a:spcBef>
              <a:buFontTx/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z[[c(1,3)]]</a:t>
            </a:r>
            <a:endParaRPr lang="en-US" sz="180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endParaRPr lang="en-US"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LIST</a:t>
            </a:r>
            <a:r>
              <a:rPr spc="-155" dirty="0"/>
              <a:t> </a:t>
            </a:r>
            <a:r>
              <a:rPr spc="-75" dirty="0"/>
              <a:t>INDEXING</a:t>
            </a:r>
            <a:r>
              <a:rPr spc="-150" dirty="0"/>
              <a:t> </a:t>
            </a:r>
            <a:r>
              <a:rPr spc="-50" dirty="0"/>
              <a:t>AND</a:t>
            </a:r>
            <a:r>
              <a:rPr spc="-155" dirty="0"/>
              <a:t> </a:t>
            </a:r>
            <a:r>
              <a:rPr spc="-55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667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Quiz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what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output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following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statement?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1313179"/>
            <a:ext cx="1906905" cy="869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z[c(1)]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Consolas"/>
                <a:cs typeface="Consolas"/>
              </a:rPr>
              <a:t>[[1]]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639445" algn="l"/>
                <a:tab pos="1016000" algn="l"/>
                <a:tab pos="1391920" algn="l"/>
              </a:tabLst>
            </a:pPr>
            <a:r>
              <a:rPr sz="1800" spc="-25" dirty="0">
                <a:latin typeface="Consolas"/>
                <a:cs typeface="Consolas"/>
              </a:rPr>
              <a:t>[1]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1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4</a:t>
            </a:r>
            <a:r>
              <a:rPr sz="1800" dirty="0">
                <a:latin typeface="Consolas"/>
                <a:cs typeface="Consolas"/>
              </a:rPr>
              <a:t>	7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10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660" y="2440939"/>
            <a:ext cx="1405255" cy="6045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2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z[c(1,3)]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-10" dirty="0">
                <a:latin typeface="Consolas"/>
                <a:cs typeface="Consolas"/>
              </a:rPr>
              <a:t>[[1]]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6118" y="3026155"/>
            <a:ext cx="90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1800" spc="-50" dirty="0">
                <a:latin typeface="Consolas"/>
                <a:cs typeface="Consolas"/>
              </a:rPr>
              <a:t>4</a:t>
            </a:r>
            <a:r>
              <a:rPr sz="1800" dirty="0">
                <a:latin typeface="Consolas"/>
                <a:cs typeface="Consolas"/>
              </a:rPr>
              <a:t>	7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2660" y="3026155"/>
            <a:ext cx="778510" cy="116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9445" algn="l"/>
              </a:tabLst>
            </a:pPr>
            <a:r>
              <a:rPr sz="1800" spc="-25" dirty="0">
                <a:latin typeface="Consolas"/>
                <a:cs typeface="Consolas"/>
              </a:rPr>
              <a:t>[1]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nsolas"/>
              <a:cs typeface="Consolas"/>
            </a:endParaRPr>
          </a:p>
          <a:p>
            <a:pPr marL="12700" marR="130810">
              <a:lnSpc>
                <a:spcPct val="105600"/>
              </a:lnSpc>
            </a:pPr>
            <a:r>
              <a:rPr sz="1800" spc="-10" dirty="0">
                <a:latin typeface="Consolas"/>
                <a:cs typeface="Consolas"/>
              </a:rPr>
              <a:t>[[2]] </a:t>
            </a:r>
            <a:r>
              <a:rPr sz="1800" spc="-20" dirty="0">
                <a:latin typeface="Consolas"/>
                <a:cs typeface="Consolas"/>
              </a:rPr>
              <a:t>NULL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660" y="4443476"/>
            <a:ext cx="1656080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z[[c(1,3)]]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7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1778" y="1293821"/>
            <a:ext cx="2620645" cy="2531745"/>
          </a:xfrm>
          <a:custGeom>
            <a:avLst/>
            <a:gdLst/>
            <a:ahLst/>
            <a:cxnLst/>
            <a:rect l="l" t="t" r="r" b="b"/>
            <a:pathLst>
              <a:path w="2620645" h="2531745">
                <a:moveTo>
                  <a:pt x="0" y="421896"/>
                </a:moveTo>
                <a:lnTo>
                  <a:pt x="2838" y="372694"/>
                </a:lnTo>
                <a:lnTo>
                  <a:pt x="11142" y="325159"/>
                </a:lnTo>
                <a:lnTo>
                  <a:pt x="24595" y="279608"/>
                </a:lnTo>
                <a:lnTo>
                  <a:pt x="42882" y="236357"/>
                </a:lnTo>
                <a:lnTo>
                  <a:pt x="65684" y="195722"/>
                </a:lnTo>
                <a:lnTo>
                  <a:pt x="92685" y="158021"/>
                </a:lnTo>
                <a:lnTo>
                  <a:pt x="123570" y="123570"/>
                </a:lnTo>
                <a:lnTo>
                  <a:pt x="158021" y="92686"/>
                </a:lnTo>
                <a:lnTo>
                  <a:pt x="195722" y="65684"/>
                </a:lnTo>
                <a:lnTo>
                  <a:pt x="236357" y="42882"/>
                </a:lnTo>
                <a:lnTo>
                  <a:pt x="279608" y="24596"/>
                </a:lnTo>
                <a:lnTo>
                  <a:pt x="325159" y="11142"/>
                </a:lnTo>
                <a:lnTo>
                  <a:pt x="372694" y="2838"/>
                </a:lnTo>
                <a:lnTo>
                  <a:pt x="421896" y="0"/>
                </a:lnTo>
                <a:lnTo>
                  <a:pt x="2198640" y="0"/>
                </a:lnTo>
                <a:lnTo>
                  <a:pt x="2247842" y="2838"/>
                </a:lnTo>
                <a:lnTo>
                  <a:pt x="2295377" y="11142"/>
                </a:lnTo>
                <a:lnTo>
                  <a:pt x="2340928" y="24596"/>
                </a:lnTo>
                <a:lnTo>
                  <a:pt x="2384179" y="42882"/>
                </a:lnTo>
                <a:lnTo>
                  <a:pt x="2424813" y="65684"/>
                </a:lnTo>
                <a:lnTo>
                  <a:pt x="2462514" y="92686"/>
                </a:lnTo>
                <a:lnTo>
                  <a:pt x="2496966" y="123570"/>
                </a:lnTo>
                <a:lnTo>
                  <a:pt x="2527850" y="158021"/>
                </a:lnTo>
                <a:lnTo>
                  <a:pt x="2554852" y="195722"/>
                </a:lnTo>
                <a:lnTo>
                  <a:pt x="2577654" y="236357"/>
                </a:lnTo>
                <a:lnTo>
                  <a:pt x="2595940" y="279608"/>
                </a:lnTo>
                <a:lnTo>
                  <a:pt x="2609394" y="325159"/>
                </a:lnTo>
                <a:lnTo>
                  <a:pt x="2617698" y="372694"/>
                </a:lnTo>
                <a:lnTo>
                  <a:pt x="2620537" y="421896"/>
                </a:lnTo>
                <a:lnTo>
                  <a:pt x="2620537" y="2109430"/>
                </a:lnTo>
                <a:lnTo>
                  <a:pt x="2617698" y="2158632"/>
                </a:lnTo>
                <a:lnTo>
                  <a:pt x="2609394" y="2206167"/>
                </a:lnTo>
                <a:lnTo>
                  <a:pt x="2595940" y="2251718"/>
                </a:lnTo>
                <a:lnTo>
                  <a:pt x="2577654" y="2294969"/>
                </a:lnTo>
                <a:lnTo>
                  <a:pt x="2554852" y="2335603"/>
                </a:lnTo>
                <a:lnTo>
                  <a:pt x="2527850" y="2373304"/>
                </a:lnTo>
                <a:lnTo>
                  <a:pt x="2496966" y="2407756"/>
                </a:lnTo>
                <a:lnTo>
                  <a:pt x="2462514" y="2438640"/>
                </a:lnTo>
                <a:lnTo>
                  <a:pt x="2424813" y="2465642"/>
                </a:lnTo>
                <a:lnTo>
                  <a:pt x="2384179" y="2488444"/>
                </a:lnTo>
                <a:lnTo>
                  <a:pt x="2340928" y="2506730"/>
                </a:lnTo>
                <a:lnTo>
                  <a:pt x="2295377" y="2520184"/>
                </a:lnTo>
                <a:lnTo>
                  <a:pt x="2247842" y="2528488"/>
                </a:lnTo>
                <a:lnTo>
                  <a:pt x="2198640" y="2531327"/>
                </a:lnTo>
                <a:lnTo>
                  <a:pt x="421896" y="2531327"/>
                </a:lnTo>
                <a:lnTo>
                  <a:pt x="372694" y="2528488"/>
                </a:lnTo>
                <a:lnTo>
                  <a:pt x="325159" y="2520184"/>
                </a:lnTo>
                <a:lnTo>
                  <a:pt x="279608" y="2506730"/>
                </a:lnTo>
                <a:lnTo>
                  <a:pt x="236357" y="2488444"/>
                </a:lnTo>
                <a:lnTo>
                  <a:pt x="195722" y="2465642"/>
                </a:lnTo>
                <a:lnTo>
                  <a:pt x="158021" y="2438640"/>
                </a:lnTo>
                <a:lnTo>
                  <a:pt x="123570" y="2407756"/>
                </a:lnTo>
                <a:lnTo>
                  <a:pt x="92685" y="2373304"/>
                </a:lnTo>
                <a:lnTo>
                  <a:pt x="65684" y="2335603"/>
                </a:lnTo>
                <a:lnTo>
                  <a:pt x="42882" y="2294969"/>
                </a:lnTo>
                <a:lnTo>
                  <a:pt x="24595" y="2251718"/>
                </a:lnTo>
                <a:lnTo>
                  <a:pt x="11142" y="2206167"/>
                </a:lnTo>
                <a:lnTo>
                  <a:pt x="2838" y="2158632"/>
                </a:lnTo>
                <a:lnTo>
                  <a:pt x="0" y="2109430"/>
                </a:lnTo>
                <a:lnTo>
                  <a:pt x="0" y="42189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04088" y="1450340"/>
            <a:ext cx="778510" cy="111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Recall:</a:t>
            </a:r>
            <a:endParaRPr sz="1800">
              <a:latin typeface="Arial"/>
              <a:cs typeface="Arial"/>
            </a:endParaRPr>
          </a:p>
          <a:p>
            <a:pPr marL="12700" marR="130810">
              <a:lnSpc>
                <a:spcPts val="2110"/>
              </a:lnSpc>
              <a:spcBef>
                <a:spcPts val="75"/>
              </a:spcBef>
              <a:buChar char="&gt;"/>
              <a:tabLst>
                <a:tab pos="264160" algn="l"/>
              </a:tabLst>
            </a:pPr>
            <a:r>
              <a:rPr sz="1800" spc="-50" dirty="0">
                <a:latin typeface="Consolas"/>
                <a:cs typeface="Consolas"/>
              </a:rPr>
              <a:t>z </a:t>
            </a:r>
            <a:r>
              <a:rPr sz="1800" spc="-10" dirty="0">
                <a:latin typeface="Consolas"/>
                <a:cs typeface="Consolas"/>
              </a:rPr>
              <a:t>[[1]]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  <a:tabLst>
                <a:tab pos="639445" algn="l"/>
              </a:tabLst>
            </a:pPr>
            <a:r>
              <a:rPr sz="1800" spc="-25" dirty="0">
                <a:latin typeface="Consolas"/>
                <a:cs typeface="Consolas"/>
              </a:rPr>
              <a:t>[1]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50" dirty="0">
                <a:latin typeface="Consolas"/>
                <a:cs typeface="Consolas"/>
              </a:rPr>
              <a:t>1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07546" y="2261108"/>
            <a:ext cx="903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</a:tabLst>
            </a:pPr>
            <a:r>
              <a:rPr sz="1800" spc="-50" dirty="0">
                <a:latin typeface="Consolas"/>
                <a:cs typeface="Consolas"/>
              </a:rPr>
              <a:t>4</a:t>
            </a:r>
            <a:r>
              <a:rPr sz="1800" dirty="0">
                <a:latin typeface="Consolas"/>
                <a:cs typeface="Consolas"/>
              </a:rPr>
              <a:t>	7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4088" y="2809747"/>
            <a:ext cx="115506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[[2]]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1778" y="4145234"/>
            <a:ext cx="5068570" cy="1181735"/>
          </a:xfrm>
          <a:custGeom>
            <a:avLst/>
            <a:gdLst/>
            <a:ahLst/>
            <a:cxnLst/>
            <a:rect l="l" t="t" r="r" b="b"/>
            <a:pathLst>
              <a:path w="5068570" h="1181735">
                <a:moveTo>
                  <a:pt x="0" y="196860"/>
                </a:moveTo>
                <a:lnTo>
                  <a:pt x="5199" y="151722"/>
                </a:lnTo>
                <a:lnTo>
                  <a:pt x="20009" y="110286"/>
                </a:lnTo>
                <a:lnTo>
                  <a:pt x="43247" y="73734"/>
                </a:lnTo>
                <a:lnTo>
                  <a:pt x="73734" y="43248"/>
                </a:lnTo>
                <a:lnTo>
                  <a:pt x="110285" y="20009"/>
                </a:lnTo>
                <a:lnTo>
                  <a:pt x="151721" y="5199"/>
                </a:lnTo>
                <a:lnTo>
                  <a:pt x="196859" y="0"/>
                </a:lnTo>
                <a:lnTo>
                  <a:pt x="4871091" y="0"/>
                </a:lnTo>
                <a:lnTo>
                  <a:pt x="4916229" y="5199"/>
                </a:lnTo>
                <a:lnTo>
                  <a:pt x="4957665" y="20009"/>
                </a:lnTo>
                <a:lnTo>
                  <a:pt x="4994217" y="43248"/>
                </a:lnTo>
                <a:lnTo>
                  <a:pt x="5024703" y="73734"/>
                </a:lnTo>
                <a:lnTo>
                  <a:pt x="5047942" y="110286"/>
                </a:lnTo>
                <a:lnTo>
                  <a:pt x="5062751" y="151722"/>
                </a:lnTo>
                <a:lnTo>
                  <a:pt x="5067951" y="196860"/>
                </a:lnTo>
                <a:lnTo>
                  <a:pt x="5067951" y="984285"/>
                </a:lnTo>
                <a:lnTo>
                  <a:pt x="5062751" y="1029423"/>
                </a:lnTo>
                <a:lnTo>
                  <a:pt x="5047942" y="1070859"/>
                </a:lnTo>
                <a:lnTo>
                  <a:pt x="5024703" y="1107411"/>
                </a:lnTo>
                <a:lnTo>
                  <a:pt x="4994217" y="1137898"/>
                </a:lnTo>
                <a:lnTo>
                  <a:pt x="4957665" y="1161136"/>
                </a:lnTo>
                <a:lnTo>
                  <a:pt x="4916229" y="1175946"/>
                </a:lnTo>
                <a:lnTo>
                  <a:pt x="4871091" y="1181146"/>
                </a:lnTo>
                <a:lnTo>
                  <a:pt x="196859" y="1181146"/>
                </a:lnTo>
                <a:lnTo>
                  <a:pt x="151721" y="1175946"/>
                </a:lnTo>
                <a:lnTo>
                  <a:pt x="110285" y="1161136"/>
                </a:lnTo>
                <a:lnTo>
                  <a:pt x="73734" y="1137898"/>
                </a:lnTo>
                <a:lnTo>
                  <a:pt x="43247" y="1107411"/>
                </a:lnTo>
                <a:lnTo>
                  <a:pt x="20009" y="1070859"/>
                </a:lnTo>
                <a:lnTo>
                  <a:pt x="5199" y="1029423"/>
                </a:lnTo>
                <a:lnTo>
                  <a:pt x="0" y="984285"/>
                </a:lnTo>
                <a:lnTo>
                  <a:pt x="0" y="196860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38176" y="4312411"/>
            <a:ext cx="4577224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Equivalent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latin typeface="Consolas"/>
                <a:cs typeface="Consolas"/>
              </a:rPr>
              <a:t>z[[1]][3]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get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third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element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first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element</a:t>
            </a:r>
            <a:r>
              <a:rPr lang="en-US" sz="1800" spc="-10" dirty="0">
                <a:latin typeface="Arial"/>
                <a:cs typeface="Arial"/>
              </a:rPr>
              <a:t> list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46007" y="3447288"/>
            <a:ext cx="758951" cy="7559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5704" y="4587240"/>
            <a:ext cx="984504" cy="3322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144018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NAME</a:t>
            </a:r>
            <a:r>
              <a:rPr spc="-155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35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8328659" cy="234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Get or set names: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names()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names(grade)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c('MSBA7001','MSBA7002','MSBA7003','MSBA7004')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0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grade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latin typeface="Consolas"/>
                <a:cs typeface="Consolas"/>
              </a:rPr>
              <a:t>$MSBA7001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"A+"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$MSBA7002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3318764"/>
            <a:ext cx="115443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$MSBA7003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"A"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4181347"/>
            <a:ext cx="10710545" cy="1426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$MSBA7004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3.9</a:t>
            </a:r>
            <a:endParaRPr sz="1800" dirty="0">
              <a:latin typeface="Consolas"/>
              <a:cs typeface="Consolas"/>
            </a:endParaRPr>
          </a:p>
          <a:p>
            <a:pPr marL="286385" marR="5080" lvl="1">
              <a:lnSpc>
                <a:spcPts val="2090"/>
              </a:lnSpc>
              <a:spcBef>
                <a:spcPts val="229"/>
              </a:spcBef>
              <a:buChar char="&gt;"/>
              <a:tabLst>
                <a:tab pos="538480" algn="l"/>
              </a:tabLst>
            </a:pPr>
            <a:endParaRPr lang="en-US" sz="1800" dirty="0">
              <a:latin typeface="Consolas"/>
              <a:cs typeface="Consolas"/>
            </a:endParaRPr>
          </a:p>
          <a:p>
            <a:pPr marL="286385" marR="5080" lvl="1">
              <a:lnSpc>
                <a:spcPts val="2090"/>
              </a:lnSpc>
              <a:spcBef>
                <a:spcPts val="229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grade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list('MSBA7001'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'A+',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'MSBA7002'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4.3,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'MSBA7003'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=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'A',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'MSBA7004'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= </a:t>
            </a:r>
            <a:r>
              <a:rPr sz="1800" spc="-20" dirty="0">
                <a:latin typeface="Consolas"/>
                <a:cs typeface="Consolas"/>
              </a:rPr>
              <a:t>3.9)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4870" y="2640329"/>
            <a:ext cx="5189220" cy="1188720"/>
          </a:xfrm>
          <a:custGeom>
            <a:avLst/>
            <a:gdLst/>
            <a:ahLst/>
            <a:cxnLst/>
            <a:rect l="l" t="t" r="r" b="b"/>
            <a:pathLst>
              <a:path w="5189220" h="1188720">
                <a:moveTo>
                  <a:pt x="0" y="198125"/>
                </a:moveTo>
                <a:lnTo>
                  <a:pt x="5232" y="152697"/>
                </a:lnTo>
                <a:lnTo>
                  <a:pt x="20137" y="110995"/>
                </a:lnTo>
                <a:lnTo>
                  <a:pt x="43525" y="74208"/>
                </a:lnTo>
                <a:lnTo>
                  <a:pt x="74208" y="43525"/>
                </a:lnTo>
                <a:lnTo>
                  <a:pt x="110994" y="20137"/>
                </a:lnTo>
                <a:lnTo>
                  <a:pt x="152697" y="5232"/>
                </a:lnTo>
                <a:lnTo>
                  <a:pt x="198125" y="0"/>
                </a:lnTo>
                <a:lnTo>
                  <a:pt x="4991095" y="0"/>
                </a:lnTo>
                <a:lnTo>
                  <a:pt x="5036523" y="5232"/>
                </a:lnTo>
                <a:lnTo>
                  <a:pt x="5078225" y="20137"/>
                </a:lnTo>
                <a:lnTo>
                  <a:pt x="5115011" y="43525"/>
                </a:lnTo>
                <a:lnTo>
                  <a:pt x="5145694" y="74208"/>
                </a:lnTo>
                <a:lnTo>
                  <a:pt x="5169082" y="110995"/>
                </a:lnTo>
                <a:lnTo>
                  <a:pt x="5183987" y="152697"/>
                </a:lnTo>
                <a:lnTo>
                  <a:pt x="5189220" y="198125"/>
                </a:lnTo>
                <a:lnTo>
                  <a:pt x="5189220" y="990594"/>
                </a:lnTo>
                <a:lnTo>
                  <a:pt x="5183987" y="1036022"/>
                </a:lnTo>
                <a:lnTo>
                  <a:pt x="5169082" y="1077724"/>
                </a:lnTo>
                <a:lnTo>
                  <a:pt x="5145694" y="1114511"/>
                </a:lnTo>
                <a:lnTo>
                  <a:pt x="5115011" y="1145193"/>
                </a:lnTo>
                <a:lnTo>
                  <a:pt x="5078225" y="1168582"/>
                </a:lnTo>
                <a:lnTo>
                  <a:pt x="5036523" y="1183487"/>
                </a:lnTo>
                <a:lnTo>
                  <a:pt x="4991095" y="1188720"/>
                </a:lnTo>
                <a:lnTo>
                  <a:pt x="198125" y="1188720"/>
                </a:lnTo>
                <a:lnTo>
                  <a:pt x="152697" y="1183487"/>
                </a:lnTo>
                <a:lnTo>
                  <a:pt x="110994" y="1168582"/>
                </a:lnTo>
                <a:lnTo>
                  <a:pt x="74208" y="1145193"/>
                </a:lnTo>
                <a:lnTo>
                  <a:pt x="43525" y="1114511"/>
                </a:lnTo>
                <a:lnTo>
                  <a:pt x="20137" y="1077724"/>
                </a:lnTo>
                <a:lnTo>
                  <a:pt x="5232" y="1036022"/>
                </a:lnTo>
                <a:lnTo>
                  <a:pt x="0" y="990594"/>
                </a:lnTo>
                <a:lnTo>
                  <a:pt x="0" y="19812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18379" y="2946908"/>
            <a:ext cx="49028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22250" marR="5080" indent="-20955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Arial"/>
                <a:cs typeface="Arial"/>
              </a:rPr>
              <a:t>As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covered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before,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matrices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also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comes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two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ways: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function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arguments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7423" y="2020823"/>
            <a:ext cx="758951" cy="75895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LIST</a:t>
            </a:r>
            <a:r>
              <a:rPr spc="-155" dirty="0"/>
              <a:t> </a:t>
            </a:r>
            <a:r>
              <a:rPr spc="-75" dirty="0"/>
              <a:t>INDEXING</a:t>
            </a:r>
            <a:r>
              <a:rPr spc="-150" dirty="0"/>
              <a:t> </a:t>
            </a:r>
            <a:r>
              <a:rPr spc="-50" dirty="0"/>
              <a:t>AND</a:t>
            </a:r>
            <a:r>
              <a:rPr spc="-155" dirty="0"/>
              <a:t> </a:t>
            </a:r>
            <a:r>
              <a:rPr spc="-55" dirty="0"/>
              <a:t>SUBSETTING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5506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  <a:tab pos="4734560" algn="l"/>
              </a:tabLst>
            </a:pPr>
            <a:r>
              <a:rPr lang="en-US" sz="2000" b="1" dirty="0">
                <a:latin typeface="Arial"/>
                <a:cs typeface="Arial"/>
              </a:rPr>
              <a:t>Retrieve elements in a list using names with $</a:t>
            </a:r>
            <a:endParaRPr sz="20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290" y="1219200"/>
            <a:ext cx="1530985" cy="61087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244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grade[[2]]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290" y="2304288"/>
            <a:ext cx="203200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grade$MSBA7002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6AD71418-4F4B-A6AF-9AC0-2214757490C7}"/>
              </a:ext>
            </a:extLst>
          </p:cNvPr>
          <p:cNvSpPr txBox="1"/>
          <p:nvPr/>
        </p:nvSpPr>
        <p:spPr>
          <a:xfrm>
            <a:off x="919290" y="3504437"/>
            <a:ext cx="6384504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names(grade)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"MSBA7001" "MSBA7002" "MSBA7003" "MSBA7004"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2677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E911-55F1-4574-6C8A-86EC8B4D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43AB5-C4B4-7839-7350-CC224D090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and Install R</a:t>
            </a:r>
          </a:p>
          <a:p>
            <a:r>
              <a:rPr lang="en-US" dirty="0"/>
              <a:t>Download the corresponding version of R from Comprehensive R Archive Network (CRAN) mirrors </a:t>
            </a:r>
            <a:r>
              <a:rPr lang="en-US" dirty="0">
                <a:hlinkClick r:id="rId2"/>
              </a:rPr>
              <a:t>https://cran.r-project.org/mirrors.html</a:t>
            </a:r>
            <a:endParaRPr lang="en-US" dirty="0"/>
          </a:p>
          <a:p>
            <a:r>
              <a:rPr lang="en-US" dirty="0"/>
              <a:t>Choose “</a:t>
            </a:r>
            <a:r>
              <a:rPr lang="en-US" dirty="0" err="1"/>
              <a:t>KoDDoS</a:t>
            </a:r>
            <a:r>
              <a:rPr lang="en-US" dirty="0"/>
              <a:t> in Hong Kong” mirror under “China” at: </a:t>
            </a:r>
            <a:r>
              <a:rPr lang="en-US" dirty="0">
                <a:hlinkClick r:id="rId3"/>
              </a:rPr>
              <a:t>https://mirror-hk.koddos.net/CRAN/</a:t>
            </a:r>
            <a:endParaRPr lang="en-US" dirty="0"/>
          </a:p>
          <a:p>
            <a:r>
              <a:rPr lang="en-US" dirty="0"/>
              <a:t>Download the corresponding version</a:t>
            </a:r>
          </a:p>
          <a:p>
            <a:r>
              <a:rPr lang="en-US" dirty="0"/>
              <a:t>Install R following the instructions.</a:t>
            </a:r>
          </a:p>
          <a:p>
            <a:endParaRPr lang="en-US" dirty="0"/>
          </a:p>
          <a:p>
            <a:r>
              <a:rPr lang="en-US" dirty="0"/>
              <a:t>Download and Install RStudio</a:t>
            </a:r>
          </a:p>
          <a:p>
            <a:r>
              <a:rPr lang="en-US" dirty="0"/>
              <a:t>RStudio</a:t>
            </a:r>
            <a:r>
              <a:rPr lang="zh-CN" altLang="en-US" dirty="0"/>
              <a:t> </a:t>
            </a:r>
            <a:r>
              <a:rPr lang="en-US" altLang="zh-CN" dirty="0"/>
              <a:t>is an integrated development environment (IDE) for R</a:t>
            </a:r>
          </a:p>
          <a:p>
            <a:r>
              <a:rPr lang="en-US" altLang="zh-CN" dirty="0"/>
              <a:t>Download RStudio at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https://posit.co/products/open-source/rstudio/</a:t>
            </a:r>
            <a:endParaRPr lang="en-US" dirty="0"/>
          </a:p>
          <a:p>
            <a:r>
              <a:rPr lang="en-US" dirty="0"/>
              <a:t>Install RStudio following the instructions.</a:t>
            </a:r>
          </a:p>
          <a:p>
            <a:endParaRPr lang="en-US" dirty="0"/>
          </a:p>
          <a:p>
            <a:r>
              <a:rPr lang="en-US" dirty="0"/>
              <a:t>Open RStudio</a:t>
            </a:r>
          </a:p>
        </p:txBody>
      </p:sp>
    </p:spTree>
    <p:extLst>
      <p:ext uri="{BB962C8B-B14F-4D97-AF65-F5344CB8AC3E}">
        <p14:creationId xmlns:p14="http://schemas.microsoft.com/office/powerpoint/2010/main" val="3622344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80606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$</a:t>
            </a:r>
            <a:r>
              <a:rPr spc="-165" dirty="0"/>
              <a:t> </a:t>
            </a:r>
            <a:r>
              <a:rPr spc="-50" dirty="0"/>
              <a:t>AND</a:t>
            </a:r>
            <a:r>
              <a:rPr spc="-160" dirty="0"/>
              <a:t> </a:t>
            </a:r>
            <a:r>
              <a:rPr spc="-75" dirty="0"/>
              <a:t>EXTENDING</a:t>
            </a:r>
            <a:r>
              <a:rPr spc="-155" dirty="0"/>
              <a:t> </a:t>
            </a:r>
            <a:r>
              <a:rPr dirty="0"/>
              <a:t>A</a:t>
            </a:r>
            <a:r>
              <a:rPr spc="-15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5026660" cy="900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$ o</a:t>
            </a:r>
            <a:r>
              <a:rPr sz="2000" b="1" dirty="0">
                <a:latin typeface="Arial"/>
                <a:cs typeface="Arial"/>
              </a:rPr>
              <a:t>nly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works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named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list!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grade$MSBA7001</a:t>
            </a:r>
            <a:endParaRPr sz="1800" dirty="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"A+"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2150871"/>
            <a:ext cx="6548120" cy="1123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dirty="0" err="1">
                <a:latin typeface="Consolas"/>
                <a:cs typeface="Consolas"/>
              </a:rPr>
              <a:t>grade$comment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'This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student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is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doing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very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well'</a:t>
            </a:r>
            <a:endParaRPr sz="180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grade[['certificate']]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'First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Honor'</a:t>
            </a:r>
            <a:endParaRPr lang="en-US" sz="1800" spc="-1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45"/>
              </a:spcBef>
              <a:buChar char="&gt;"/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grade[[8]] &lt;- "4.0"</a:t>
            </a:r>
            <a:endParaRPr sz="1800" dirty="0">
              <a:latin typeface="Consolas"/>
              <a:cs typeface="Consolas"/>
            </a:endParaRPr>
          </a:p>
          <a:p>
            <a:pPr marL="12700" marR="5022215">
              <a:lnSpc>
                <a:spcPct val="105600"/>
              </a:lnSpc>
              <a:spcBef>
                <a:spcPts val="25"/>
              </a:spcBef>
              <a:buChar char="&gt;"/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str(grade)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73440" y="1002454"/>
            <a:ext cx="2938780" cy="4231005"/>
          </a:xfrm>
          <a:custGeom>
            <a:avLst/>
            <a:gdLst/>
            <a:ahLst/>
            <a:cxnLst/>
            <a:rect l="l" t="t" r="r" b="b"/>
            <a:pathLst>
              <a:path w="2938779" h="4231005">
                <a:moveTo>
                  <a:pt x="0" y="489723"/>
                </a:moveTo>
                <a:lnTo>
                  <a:pt x="2241" y="442559"/>
                </a:lnTo>
                <a:lnTo>
                  <a:pt x="8830" y="396664"/>
                </a:lnTo>
                <a:lnTo>
                  <a:pt x="19560" y="352242"/>
                </a:lnTo>
                <a:lnTo>
                  <a:pt x="34227" y="309500"/>
                </a:lnTo>
                <a:lnTo>
                  <a:pt x="52624" y="268641"/>
                </a:lnTo>
                <a:lnTo>
                  <a:pt x="74548" y="229872"/>
                </a:lnTo>
                <a:lnTo>
                  <a:pt x="99792" y="193397"/>
                </a:lnTo>
                <a:lnTo>
                  <a:pt x="128152" y="159422"/>
                </a:lnTo>
                <a:lnTo>
                  <a:pt x="159422" y="128152"/>
                </a:lnTo>
                <a:lnTo>
                  <a:pt x="193397" y="99792"/>
                </a:lnTo>
                <a:lnTo>
                  <a:pt x="229872" y="74548"/>
                </a:lnTo>
                <a:lnTo>
                  <a:pt x="268641" y="52624"/>
                </a:lnTo>
                <a:lnTo>
                  <a:pt x="309500" y="34227"/>
                </a:lnTo>
                <a:lnTo>
                  <a:pt x="352243" y="19560"/>
                </a:lnTo>
                <a:lnTo>
                  <a:pt x="396664" y="8830"/>
                </a:lnTo>
                <a:lnTo>
                  <a:pt x="442559" y="2241"/>
                </a:lnTo>
                <a:lnTo>
                  <a:pt x="489723" y="0"/>
                </a:lnTo>
                <a:lnTo>
                  <a:pt x="2448548" y="0"/>
                </a:lnTo>
                <a:lnTo>
                  <a:pt x="2495711" y="2241"/>
                </a:lnTo>
                <a:lnTo>
                  <a:pt x="2541606" y="8830"/>
                </a:lnTo>
                <a:lnTo>
                  <a:pt x="2586028" y="19560"/>
                </a:lnTo>
                <a:lnTo>
                  <a:pt x="2628771" y="34227"/>
                </a:lnTo>
                <a:lnTo>
                  <a:pt x="2669630" y="52624"/>
                </a:lnTo>
                <a:lnTo>
                  <a:pt x="2708399" y="74548"/>
                </a:lnTo>
                <a:lnTo>
                  <a:pt x="2744874" y="99792"/>
                </a:lnTo>
                <a:lnTo>
                  <a:pt x="2778849" y="128152"/>
                </a:lnTo>
                <a:lnTo>
                  <a:pt x="2810119" y="159422"/>
                </a:lnTo>
                <a:lnTo>
                  <a:pt x="2838479" y="193397"/>
                </a:lnTo>
                <a:lnTo>
                  <a:pt x="2863723" y="229872"/>
                </a:lnTo>
                <a:lnTo>
                  <a:pt x="2885647" y="268641"/>
                </a:lnTo>
                <a:lnTo>
                  <a:pt x="2904044" y="309500"/>
                </a:lnTo>
                <a:lnTo>
                  <a:pt x="2918711" y="352242"/>
                </a:lnTo>
                <a:lnTo>
                  <a:pt x="2929441" y="396664"/>
                </a:lnTo>
                <a:lnTo>
                  <a:pt x="2936030" y="442559"/>
                </a:lnTo>
                <a:lnTo>
                  <a:pt x="2938272" y="489723"/>
                </a:lnTo>
                <a:lnTo>
                  <a:pt x="2938272" y="3740900"/>
                </a:lnTo>
                <a:lnTo>
                  <a:pt x="2936030" y="3788063"/>
                </a:lnTo>
                <a:lnTo>
                  <a:pt x="2929441" y="3833958"/>
                </a:lnTo>
                <a:lnTo>
                  <a:pt x="2918711" y="3878380"/>
                </a:lnTo>
                <a:lnTo>
                  <a:pt x="2904044" y="3921123"/>
                </a:lnTo>
                <a:lnTo>
                  <a:pt x="2885647" y="3961982"/>
                </a:lnTo>
                <a:lnTo>
                  <a:pt x="2863723" y="4000751"/>
                </a:lnTo>
                <a:lnTo>
                  <a:pt x="2838479" y="4037226"/>
                </a:lnTo>
                <a:lnTo>
                  <a:pt x="2810119" y="4071201"/>
                </a:lnTo>
                <a:lnTo>
                  <a:pt x="2778849" y="4102471"/>
                </a:lnTo>
                <a:lnTo>
                  <a:pt x="2744874" y="4130831"/>
                </a:lnTo>
                <a:lnTo>
                  <a:pt x="2708399" y="4156075"/>
                </a:lnTo>
                <a:lnTo>
                  <a:pt x="2669630" y="4177999"/>
                </a:lnTo>
                <a:lnTo>
                  <a:pt x="2628771" y="4196396"/>
                </a:lnTo>
                <a:lnTo>
                  <a:pt x="2586028" y="4211063"/>
                </a:lnTo>
                <a:lnTo>
                  <a:pt x="2541606" y="4221793"/>
                </a:lnTo>
                <a:lnTo>
                  <a:pt x="2495711" y="4228382"/>
                </a:lnTo>
                <a:lnTo>
                  <a:pt x="2448548" y="4230624"/>
                </a:lnTo>
                <a:lnTo>
                  <a:pt x="489723" y="4230624"/>
                </a:lnTo>
                <a:lnTo>
                  <a:pt x="442559" y="4228382"/>
                </a:lnTo>
                <a:lnTo>
                  <a:pt x="396664" y="4221793"/>
                </a:lnTo>
                <a:lnTo>
                  <a:pt x="352243" y="4211063"/>
                </a:lnTo>
                <a:lnTo>
                  <a:pt x="309500" y="4196396"/>
                </a:lnTo>
                <a:lnTo>
                  <a:pt x="268641" y="4177999"/>
                </a:lnTo>
                <a:lnTo>
                  <a:pt x="229872" y="4156075"/>
                </a:lnTo>
                <a:lnTo>
                  <a:pt x="193397" y="4130831"/>
                </a:lnTo>
                <a:lnTo>
                  <a:pt x="159422" y="4102471"/>
                </a:lnTo>
                <a:lnTo>
                  <a:pt x="128152" y="4071201"/>
                </a:lnTo>
                <a:lnTo>
                  <a:pt x="99792" y="4037226"/>
                </a:lnTo>
                <a:lnTo>
                  <a:pt x="74548" y="4000751"/>
                </a:lnTo>
                <a:lnTo>
                  <a:pt x="52624" y="3961982"/>
                </a:lnTo>
                <a:lnTo>
                  <a:pt x="34227" y="3921123"/>
                </a:lnTo>
                <a:lnTo>
                  <a:pt x="19560" y="3878380"/>
                </a:lnTo>
                <a:lnTo>
                  <a:pt x="8830" y="3833958"/>
                </a:lnTo>
                <a:lnTo>
                  <a:pt x="2241" y="3788063"/>
                </a:lnTo>
                <a:lnTo>
                  <a:pt x="0" y="3740900"/>
                </a:lnTo>
                <a:lnTo>
                  <a:pt x="0" y="489723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95614" y="1322323"/>
            <a:ext cx="1154430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Recall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ts val="2100"/>
              </a:lnSpc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grade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spc="-10" dirty="0">
                <a:latin typeface="Consolas"/>
                <a:cs typeface="Consolas"/>
              </a:rPr>
              <a:t>$MSBA7001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"A+"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95614" y="2681732"/>
            <a:ext cx="115443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$MSBA7002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95614" y="3507740"/>
            <a:ext cx="115443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$MSBA7003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"A"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5614" y="4330700"/>
            <a:ext cx="115443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$MSBA7004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3.9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7438060-F44A-3CC1-EEA1-8903D9ED7DA3}"/>
              </a:ext>
            </a:extLst>
          </p:cNvPr>
          <p:cNvSpPr txBox="1"/>
          <p:nvPr/>
        </p:nvSpPr>
        <p:spPr>
          <a:xfrm>
            <a:off x="751878" y="1812999"/>
            <a:ext cx="50266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Extend a list</a:t>
            </a:r>
            <a:endParaRPr sz="2000" b="1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F8329-5098-99BC-1F41-0CE67FA260D4}"/>
              </a:ext>
            </a:extLst>
          </p:cNvPr>
          <p:cNvSpPr txBox="1"/>
          <p:nvPr/>
        </p:nvSpPr>
        <p:spPr>
          <a:xfrm>
            <a:off x="961898" y="3352800"/>
            <a:ext cx="6962902" cy="2608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  <a:defRPr sz="1800">
                <a:latin typeface="Consolas"/>
                <a:cs typeface="Consolas"/>
              </a:defRPr>
            </a:lvl1pPr>
          </a:lstStyle>
          <a:p>
            <a:pPr marL="12700" indent="0">
              <a:buNone/>
            </a:pPr>
            <a:r>
              <a:rPr lang="en-US" dirty="0"/>
              <a:t>List of 8</a:t>
            </a:r>
          </a:p>
          <a:p>
            <a:pPr marL="12700" indent="0">
              <a:buNone/>
            </a:pPr>
            <a:r>
              <a:rPr lang="en-US" dirty="0"/>
              <a:t> $ MSBA7001   : chr "A+"</a:t>
            </a:r>
          </a:p>
          <a:p>
            <a:pPr marL="12700" indent="0">
              <a:buNone/>
            </a:pPr>
            <a:r>
              <a:rPr lang="en-US" dirty="0"/>
              <a:t> $ MSBA7002   : num 4.3</a:t>
            </a:r>
          </a:p>
          <a:p>
            <a:pPr marL="12700" indent="0">
              <a:buNone/>
            </a:pPr>
            <a:r>
              <a:rPr lang="en-US" dirty="0"/>
              <a:t> $ MSBA7003   : chr "A"</a:t>
            </a:r>
          </a:p>
          <a:p>
            <a:pPr marL="12700" indent="0">
              <a:buNone/>
            </a:pPr>
            <a:r>
              <a:rPr lang="en-US" dirty="0"/>
              <a:t> $ MSBA7004   : num 3.9</a:t>
            </a:r>
          </a:p>
          <a:p>
            <a:pPr marL="12700" indent="0">
              <a:buNone/>
            </a:pPr>
            <a:r>
              <a:rPr lang="en-US" dirty="0"/>
              <a:t> $ comment    : chr "This student is doing very well"</a:t>
            </a:r>
          </a:p>
          <a:p>
            <a:pPr marL="12700" indent="0">
              <a:buNone/>
            </a:pPr>
            <a:r>
              <a:rPr lang="en-US" dirty="0"/>
              <a:t> $ certificate: chr "First Honor"</a:t>
            </a:r>
          </a:p>
          <a:p>
            <a:pPr marL="12700" indent="0">
              <a:buNone/>
            </a:pPr>
            <a:r>
              <a:rPr lang="en-US" dirty="0"/>
              <a:t> $            : NULL</a:t>
            </a:r>
          </a:p>
          <a:p>
            <a:pPr marL="12700" indent="0">
              <a:buNone/>
            </a:pPr>
            <a:r>
              <a:rPr lang="en-US" dirty="0"/>
              <a:t> $            : chr "4.0"</a:t>
            </a: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F05C68C4-58C3-C3E2-E5C6-44BED1F984E8}"/>
              </a:ext>
            </a:extLst>
          </p:cNvPr>
          <p:cNvSpPr/>
          <p:nvPr/>
        </p:nvSpPr>
        <p:spPr>
          <a:xfrm>
            <a:off x="5334000" y="5768673"/>
            <a:ext cx="2938780" cy="685800"/>
          </a:xfrm>
          <a:custGeom>
            <a:avLst/>
            <a:gdLst/>
            <a:ahLst/>
            <a:cxnLst/>
            <a:rect l="l" t="t" r="r" b="b"/>
            <a:pathLst>
              <a:path w="4046220" h="685800">
                <a:moveTo>
                  <a:pt x="0" y="114302"/>
                </a:moveTo>
                <a:lnTo>
                  <a:pt x="8982" y="69810"/>
                </a:lnTo>
                <a:lnTo>
                  <a:pt x="33478" y="33478"/>
                </a:lnTo>
                <a:lnTo>
                  <a:pt x="69810" y="8982"/>
                </a:lnTo>
                <a:lnTo>
                  <a:pt x="114302" y="0"/>
                </a:lnTo>
                <a:lnTo>
                  <a:pt x="3931918" y="0"/>
                </a:lnTo>
                <a:lnTo>
                  <a:pt x="3976409" y="8982"/>
                </a:lnTo>
                <a:lnTo>
                  <a:pt x="4012741" y="33478"/>
                </a:lnTo>
                <a:lnTo>
                  <a:pt x="4037237" y="69810"/>
                </a:lnTo>
                <a:lnTo>
                  <a:pt x="4046220" y="114302"/>
                </a:lnTo>
                <a:lnTo>
                  <a:pt x="4046220" y="571497"/>
                </a:lnTo>
                <a:lnTo>
                  <a:pt x="4037237" y="615989"/>
                </a:lnTo>
                <a:lnTo>
                  <a:pt x="4012741" y="652321"/>
                </a:lnTo>
                <a:lnTo>
                  <a:pt x="3976409" y="676817"/>
                </a:lnTo>
                <a:lnTo>
                  <a:pt x="3931918" y="685800"/>
                </a:lnTo>
                <a:lnTo>
                  <a:pt x="114302" y="685800"/>
                </a:lnTo>
                <a:lnTo>
                  <a:pt x="69810" y="676817"/>
                </a:lnTo>
                <a:lnTo>
                  <a:pt x="33478" y="652321"/>
                </a:lnTo>
                <a:lnTo>
                  <a:pt x="8982" y="615989"/>
                </a:lnTo>
                <a:lnTo>
                  <a:pt x="0" y="571497"/>
                </a:lnTo>
                <a:lnTo>
                  <a:pt x="0" y="114302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3392D46-E4B6-891A-8CE9-6580D4E00129}"/>
              </a:ext>
            </a:extLst>
          </p:cNvPr>
          <p:cNvSpPr txBox="1"/>
          <p:nvPr/>
        </p:nvSpPr>
        <p:spPr>
          <a:xfrm>
            <a:off x="5750560" y="5960952"/>
            <a:ext cx="2209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NULL means empty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4D0EC741-0D5B-EEE8-24C5-676EAB5D54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6114" y="5101923"/>
            <a:ext cx="758951" cy="75895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LIST</a:t>
            </a:r>
            <a:r>
              <a:rPr spc="-150" dirty="0"/>
              <a:t> </a:t>
            </a:r>
            <a:r>
              <a:rPr spc="-75" dirty="0"/>
              <a:t>SUBSETTING:</a:t>
            </a:r>
            <a:r>
              <a:rPr spc="-155" dirty="0"/>
              <a:t> </a:t>
            </a:r>
            <a:r>
              <a:rPr spc="-85" dirty="0"/>
              <a:t>PARTIAL</a:t>
            </a:r>
            <a:r>
              <a:rPr spc="-140" dirty="0"/>
              <a:t> </a:t>
            </a:r>
            <a:r>
              <a:rPr spc="-60" dirty="0"/>
              <a:t>MATCHING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855460" cy="921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Partial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matching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name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allowed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Consolas"/>
                <a:cs typeface="Consolas"/>
              </a:rPr>
              <a:t>$</a:t>
            </a:r>
            <a:r>
              <a:rPr sz="2000" b="1" spc="-550" dirty="0">
                <a:latin typeface="Consolas"/>
                <a:cs typeface="Consolas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25" dirty="0">
                <a:latin typeface="Consolas"/>
                <a:cs typeface="Consolas"/>
              </a:rPr>
              <a:t>[[</a:t>
            </a:r>
            <a:r>
              <a:rPr lang="en-US" sz="2000" b="1" spc="-25" dirty="0">
                <a:latin typeface="Consolas"/>
                <a:cs typeface="Consolas"/>
              </a:rPr>
              <a:t>]]</a:t>
            </a:r>
            <a:endParaRPr sz="2000" dirty="0">
              <a:latin typeface="Consolas"/>
              <a:cs typeface="Consolas"/>
            </a:endParaRPr>
          </a:p>
          <a:p>
            <a:pPr marL="286385" marR="3909695" lvl="1">
              <a:lnSpc>
                <a:spcPts val="2300"/>
              </a:lnSpc>
              <a:spcBef>
                <a:spcPts val="65"/>
              </a:spcBef>
              <a:buChar char="&gt;"/>
              <a:tabLst>
                <a:tab pos="538480" algn="l"/>
              </a:tabLst>
            </a:pP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grade[['co']] </a:t>
            </a:r>
            <a:endParaRPr lang="en-US" sz="1800" spc="-10" dirty="0">
              <a:latin typeface="Consolas"/>
              <a:cs typeface="Consolas"/>
            </a:endParaRPr>
          </a:p>
          <a:p>
            <a:pPr marL="286385" marR="3909695" lvl="1">
              <a:lnSpc>
                <a:spcPts val="2300"/>
              </a:lnSpc>
              <a:spcBef>
                <a:spcPts val="65"/>
              </a:spcBef>
              <a:tabLst>
                <a:tab pos="538480" algn="l"/>
              </a:tabLst>
            </a:pPr>
            <a:r>
              <a:rPr sz="1800" spc="-20" dirty="0">
                <a:latin typeface="Consolas"/>
                <a:cs typeface="Consolas"/>
              </a:rPr>
              <a:t>NULL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1883155"/>
            <a:ext cx="466725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grade[['co',</a:t>
            </a:r>
            <a:r>
              <a:rPr sz="1800" spc="-6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exact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=</a:t>
            </a:r>
            <a:r>
              <a:rPr lang="en-US" sz="1800" spc="-1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FALSE]]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"This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student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is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doing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very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well"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660" y="2745740"/>
            <a:ext cx="466725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grade$co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"This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student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is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doing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very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well"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5929" y="864956"/>
            <a:ext cx="3916679" cy="5558790"/>
          </a:xfrm>
          <a:custGeom>
            <a:avLst/>
            <a:gdLst/>
            <a:ahLst/>
            <a:cxnLst/>
            <a:rect l="l" t="t" r="r" b="b"/>
            <a:pathLst>
              <a:path w="3916679" h="5558790">
                <a:moveTo>
                  <a:pt x="0" y="652795"/>
                </a:moveTo>
                <a:lnTo>
                  <a:pt x="1790" y="604076"/>
                </a:lnTo>
                <a:lnTo>
                  <a:pt x="7077" y="556329"/>
                </a:lnTo>
                <a:lnTo>
                  <a:pt x="15736" y="509682"/>
                </a:lnTo>
                <a:lnTo>
                  <a:pt x="27638" y="464259"/>
                </a:lnTo>
                <a:lnTo>
                  <a:pt x="42659" y="420187"/>
                </a:lnTo>
                <a:lnTo>
                  <a:pt x="60672" y="377593"/>
                </a:lnTo>
                <a:lnTo>
                  <a:pt x="81551" y="336602"/>
                </a:lnTo>
                <a:lnTo>
                  <a:pt x="105169" y="297341"/>
                </a:lnTo>
                <a:lnTo>
                  <a:pt x="131400" y="259936"/>
                </a:lnTo>
                <a:lnTo>
                  <a:pt x="160119" y="224513"/>
                </a:lnTo>
                <a:lnTo>
                  <a:pt x="191199" y="191199"/>
                </a:lnTo>
                <a:lnTo>
                  <a:pt x="224513" y="160119"/>
                </a:lnTo>
                <a:lnTo>
                  <a:pt x="259936" y="131400"/>
                </a:lnTo>
                <a:lnTo>
                  <a:pt x="297341" y="105169"/>
                </a:lnTo>
                <a:lnTo>
                  <a:pt x="336602" y="81551"/>
                </a:lnTo>
                <a:lnTo>
                  <a:pt x="377593" y="60672"/>
                </a:lnTo>
                <a:lnTo>
                  <a:pt x="420187" y="42659"/>
                </a:lnTo>
                <a:lnTo>
                  <a:pt x="464259" y="27638"/>
                </a:lnTo>
                <a:lnTo>
                  <a:pt x="509682" y="15736"/>
                </a:lnTo>
                <a:lnTo>
                  <a:pt x="556329" y="7077"/>
                </a:lnTo>
                <a:lnTo>
                  <a:pt x="604076" y="1790"/>
                </a:lnTo>
                <a:lnTo>
                  <a:pt x="652795" y="0"/>
                </a:lnTo>
                <a:lnTo>
                  <a:pt x="3263885" y="0"/>
                </a:lnTo>
                <a:lnTo>
                  <a:pt x="3312603" y="1790"/>
                </a:lnTo>
                <a:lnTo>
                  <a:pt x="3360350" y="7077"/>
                </a:lnTo>
                <a:lnTo>
                  <a:pt x="3406998" y="15736"/>
                </a:lnTo>
                <a:lnTo>
                  <a:pt x="3452420" y="27638"/>
                </a:lnTo>
                <a:lnTo>
                  <a:pt x="3496492" y="42659"/>
                </a:lnTo>
                <a:lnTo>
                  <a:pt x="3539087" y="60672"/>
                </a:lnTo>
                <a:lnTo>
                  <a:pt x="3580077" y="81551"/>
                </a:lnTo>
                <a:lnTo>
                  <a:pt x="3619338" y="105169"/>
                </a:lnTo>
                <a:lnTo>
                  <a:pt x="3656743" y="131400"/>
                </a:lnTo>
                <a:lnTo>
                  <a:pt x="3692166" y="160119"/>
                </a:lnTo>
                <a:lnTo>
                  <a:pt x="3725480" y="191199"/>
                </a:lnTo>
                <a:lnTo>
                  <a:pt x="3756560" y="224513"/>
                </a:lnTo>
                <a:lnTo>
                  <a:pt x="3785279" y="259936"/>
                </a:lnTo>
                <a:lnTo>
                  <a:pt x="3811510" y="297341"/>
                </a:lnTo>
                <a:lnTo>
                  <a:pt x="3835129" y="336602"/>
                </a:lnTo>
                <a:lnTo>
                  <a:pt x="3856007" y="377593"/>
                </a:lnTo>
                <a:lnTo>
                  <a:pt x="3874020" y="420187"/>
                </a:lnTo>
                <a:lnTo>
                  <a:pt x="3889041" y="464259"/>
                </a:lnTo>
                <a:lnTo>
                  <a:pt x="3900943" y="509682"/>
                </a:lnTo>
                <a:lnTo>
                  <a:pt x="3909602" y="556329"/>
                </a:lnTo>
                <a:lnTo>
                  <a:pt x="3914889" y="604076"/>
                </a:lnTo>
                <a:lnTo>
                  <a:pt x="3916680" y="652795"/>
                </a:lnTo>
                <a:lnTo>
                  <a:pt x="3916680" y="4905909"/>
                </a:lnTo>
                <a:lnTo>
                  <a:pt x="3914889" y="4954627"/>
                </a:lnTo>
                <a:lnTo>
                  <a:pt x="3909602" y="5002374"/>
                </a:lnTo>
                <a:lnTo>
                  <a:pt x="3900943" y="5049022"/>
                </a:lnTo>
                <a:lnTo>
                  <a:pt x="3889041" y="5094444"/>
                </a:lnTo>
                <a:lnTo>
                  <a:pt x="3874020" y="5138516"/>
                </a:lnTo>
                <a:lnTo>
                  <a:pt x="3856007" y="5181111"/>
                </a:lnTo>
                <a:lnTo>
                  <a:pt x="3835129" y="5222101"/>
                </a:lnTo>
                <a:lnTo>
                  <a:pt x="3811510" y="5261362"/>
                </a:lnTo>
                <a:lnTo>
                  <a:pt x="3785279" y="5298767"/>
                </a:lnTo>
                <a:lnTo>
                  <a:pt x="3756560" y="5334190"/>
                </a:lnTo>
                <a:lnTo>
                  <a:pt x="3725480" y="5367504"/>
                </a:lnTo>
                <a:lnTo>
                  <a:pt x="3692166" y="5398584"/>
                </a:lnTo>
                <a:lnTo>
                  <a:pt x="3656743" y="5427303"/>
                </a:lnTo>
                <a:lnTo>
                  <a:pt x="3619338" y="5453534"/>
                </a:lnTo>
                <a:lnTo>
                  <a:pt x="3580077" y="5477153"/>
                </a:lnTo>
                <a:lnTo>
                  <a:pt x="3539087" y="5498031"/>
                </a:lnTo>
                <a:lnTo>
                  <a:pt x="3496492" y="5516044"/>
                </a:lnTo>
                <a:lnTo>
                  <a:pt x="3452420" y="5531065"/>
                </a:lnTo>
                <a:lnTo>
                  <a:pt x="3406998" y="5542967"/>
                </a:lnTo>
                <a:lnTo>
                  <a:pt x="3360350" y="5551626"/>
                </a:lnTo>
                <a:lnTo>
                  <a:pt x="3312603" y="5556913"/>
                </a:lnTo>
                <a:lnTo>
                  <a:pt x="3263885" y="5558704"/>
                </a:lnTo>
                <a:lnTo>
                  <a:pt x="652795" y="5558704"/>
                </a:lnTo>
                <a:lnTo>
                  <a:pt x="604076" y="5556913"/>
                </a:lnTo>
                <a:lnTo>
                  <a:pt x="556329" y="5551626"/>
                </a:lnTo>
                <a:lnTo>
                  <a:pt x="509682" y="5542967"/>
                </a:lnTo>
                <a:lnTo>
                  <a:pt x="464259" y="5531065"/>
                </a:lnTo>
                <a:lnTo>
                  <a:pt x="420187" y="5516044"/>
                </a:lnTo>
                <a:lnTo>
                  <a:pt x="377593" y="5498031"/>
                </a:lnTo>
                <a:lnTo>
                  <a:pt x="336602" y="5477153"/>
                </a:lnTo>
                <a:lnTo>
                  <a:pt x="297341" y="5453534"/>
                </a:lnTo>
                <a:lnTo>
                  <a:pt x="259936" y="5427303"/>
                </a:lnTo>
                <a:lnTo>
                  <a:pt x="224513" y="5398584"/>
                </a:lnTo>
                <a:lnTo>
                  <a:pt x="191199" y="5367504"/>
                </a:lnTo>
                <a:lnTo>
                  <a:pt x="160119" y="5334190"/>
                </a:lnTo>
                <a:lnTo>
                  <a:pt x="131400" y="5298767"/>
                </a:lnTo>
                <a:lnTo>
                  <a:pt x="105169" y="5261362"/>
                </a:lnTo>
                <a:lnTo>
                  <a:pt x="81551" y="5222101"/>
                </a:lnTo>
                <a:lnTo>
                  <a:pt x="60672" y="5181111"/>
                </a:lnTo>
                <a:lnTo>
                  <a:pt x="42659" y="5138516"/>
                </a:lnTo>
                <a:lnTo>
                  <a:pt x="27638" y="5094444"/>
                </a:lnTo>
                <a:lnTo>
                  <a:pt x="15736" y="5049022"/>
                </a:lnTo>
                <a:lnTo>
                  <a:pt x="7077" y="5002374"/>
                </a:lnTo>
                <a:lnTo>
                  <a:pt x="1790" y="4954627"/>
                </a:lnTo>
                <a:lnTo>
                  <a:pt x="0" y="4905909"/>
                </a:lnTo>
                <a:lnTo>
                  <a:pt x="0" y="65279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25865" y="1011427"/>
            <a:ext cx="11544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grade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  <a:spcBef>
                <a:spcPts val="45"/>
              </a:spcBef>
            </a:pPr>
            <a:r>
              <a:rPr sz="1800" spc="-10" dirty="0">
                <a:latin typeface="Consolas"/>
                <a:cs typeface="Consolas"/>
              </a:rPr>
              <a:t>$MSBA7001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"A+"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25865" y="2105659"/>
            <a:ext cx="115443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$MSBA7002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4.3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25865" y="2931667"/>
            <a:ext cx="115443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$MSBA7003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"A"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5865" y="3754628"/>
            <a:ext cx="115443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$MSBA7004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3.9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5865" y="4580635"/>
            <a:ext cx="328739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$comment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"This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student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is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doing </a:t>
            </a:r>
            <a:r>
              <a:rPr sz="1800" dirty="0">
                <a:latin typeface="Consolas"/>
                <a:cs typeface="Consolas"/>
              </a:rPr>
              <a:t>very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well"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5865" y="5674867"/>
            <a:ext cx="270873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nsolas"/>
                <a:cs typeface="Consolas"/>
              </a:rPr>
              <a:t>$certificate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"First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lang="en-US" sz="1800" spc="-10" dirty="0" err="1">
                <a:latin typeface="Consolas"/>
                <a:cs typeface="Consolas"/>
              </a:rPr>
              <a:t>Hornor</a:t>
            </a:r>
            <a:r>
              <a:rPr sz="1800" spc="-10" dirty="0">
                <a:latin typeface="Consolas"/>
                <a:cs typeface="Consolas"/>
              </a:rPr>
              <a:t>"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37310" y="4309109"/>
            <a:ext cx="4046220" cy="685800"/>
          </a:xfrm>
          <a:custGeom>
            <a:avLst/>
            <a:gdLst/>
            <a:ahLst/>
            <a:cxnLst/>
            <a:rect l="l" t="t" r="r" b="b"/>
            <a:pathLst>
              <a:path w="4046220" h="685800">
                <a:moveTo>
                  <a:pt x="0" y="114302"/>
                </a:moveTo>
                <a:lnTo>
                  <a:pt x="8982" y="69810"/>
                </a:lnTo>
                <a:lnTo>
                  <a:pt x="33478" y="33478"/>
                </a:lnTo>
                <a:lnTo>
                  <a:pt x="69810" y="8982"/>
                </a:lnTo>
                <a:lnTo>
                  <a:pt x="114302" y="0"/>
                </a:lnTo>
                <a:lnTo>
                  <a:pt x="3931918" y="0"/>
                </a:lnTo>
                <a:lnTo>
                  <a:pt x="3976409" y="8982"/>
                </a:lnTo>
                <a:lnTo>
                  <a:pt x="4012741" y="33478"/>
                </a:lnTo>
                <a:lnTo>
                  <a:pt x="4037237" y="69810"/>
                </a:lnTo>
                <a:lnTo>
                  <a:pt x="4046220" y="114302"/>
                </a:lnTo>
                <a:lnTo>
                  <a:pt x="4046220" y="571497"/>
                </a:lnTo>
                <a:lnTo>
                  <a:pt x="4037237" y="615989"/>
                </a:lnTo>
                <a:lnTo>
                  <a:pt x="4012741" y="652321"/>
                </a:lnTo>
                <a:lnTo>
                  <a:pt x="3976409" y="676817"/>
                </a:lnTo>
                <a:lnTo>
                  <a:pt x="3931918" y="685800"/>
                </a:lnTo>
                <a:lnTo>
                  <a:pt x="114302" y="685800"/>
                </a:lnTo>
                <a:lnTo>
                  <a:pt x="69810" y="676817"/>
                </a:lnTo>
                <a:lnTo>
                  <a:pt x="33478" y="652321"/>
                </a:lnTo>
                <a:lnTo>
                  <a:pt x="8982" y="615989"/>
                </a:lnTo>
                <a:lnTo>
                  <a:pt x="0" y="571497"/>
                </a:lnTo>
                <a:lnTo>
                  <a:pt x="0" y="114302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77770" y="4501388"/>
            <a:ext cx="1765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Use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caution!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864" y="3642359"/>
            <a:ext cx="758951" cy="75895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245364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160" dirty="0">
                <a:solidFill>
                  <a:srgbClr val="FFFFFF"/>
                </a:solidFill>
              </a:rPr>
              <a:t>DATA</a:t>
            </a:r>
            <a:r>
              <a:rPr sz="3500" spc="-140" dirty="0">
                <a:solidFill>
                  <a:srgbClr val="FFFFFF"/>
                </a:solidFill>
              </a:rPr>
              <a:t> </a:t>
            </a:r>
            <a:r>
              <a:rPr sz="3500" spc="-10" dirty="0">
                <a:solidFill>
                  <a:srgbClr val="FFFFFF"/>
                </a:solidFill>
              </a:rPr>
              <a:t>FRAME</a:t>
            </a:r>
            <a:endParaRPr sz="3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CREATE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100" dirty="0"/>
              <a:t>DATAFRAME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9958705" cy="1367437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Two-dimensional version of list</a:t>
            </a:r>
          </a:p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It groups vectors together into a 2D table</a:t>
            </a:r>
          </a:p>
          <a:p>
            <a:pPr marL="287020" lvl="3" indent="-274320"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Each vector becomes a column in the table</a:t>
            </a:r>
          </a:p>
          <a:p>
            <a:pPr marL="287020" lvl="3" indent="-274320"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Each column contains one and only one type of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ADD24-397B-8605-F954-6BF9F9D7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54" y="2059214"/>
            <a:ext cx="4906978" cy="2766350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B1F35E53-701C-4A5C-DBFE-F54D457FA6BE}"/>
              </a:ext>
            </a:extLst>
          </p:cNvPr>
          <p:cNvSpPr/>
          <p:nvPr/>
        </p:nvSpPr>
        <p:spPr>
          <a:xfrm>
            <a:off x="6230873" y="3760078"/>
            <a:ext cx="5351780" cy="640080"/>
          </a:xfrm>
          <a:custGeom>
            <a:avLst/>
            <a:gdLst/>
            <a:ahLst/>
            <a:cxnLst/>
            <a:rect l="l" t="t" r="r" b="b"/>
            <a:pathLst>
              <a:path w="5351780" h="640079">
                <a:moveTo>
                  <a:pt x="0" y="106680"/>
                </a:moveTo>
                <a:lnTo>
                  <a:pt x="8383" y="65155"/>
                </a:lnTo>
                <a:lnTo>
                  <a:pt x="31245" y="31245"/>
                </a:lnTo>
                <a:lnTo>
                  <a:pt x="65154" y="8383"/>
                </a:lnTo>
                <a:lnTo>
                  <a:pt x="106679" y="0"/>
                </a:lnTo>
                <a:lnTo>
                  <a:pt x="5244847" y="0"/>
                </a:lnTo>
                <a:lnTo>
                  <a:pt x="5286371" y="8383"/>
                </a:lnTo>
                <a:lnTo>
                  <a:pt x="5320280" y="31245"/>
                </a:lnTo>
                <a:lnTo>
                  <a:pt x="5343142" y="65155"/>
                </a:lnTo>
                <a:lnTo>
                  <a:pt x="5351526" y="106680"/>
                </a:lnTo>
                <a:lnTo>
                  <a:pt x="5351526" y="533400"/>
                </a:lnTo>
                <a:lnTo>
                  <a:pt x="5343142" y="574924"/>
                </a:lnTo>
                <a:lnTo>
                  <a:pt x="5320280" y="608834"/>
                </a:lnTo>
                <a:lnTo>
                  <a:pt x="5286371" y="631696"/>
                </a:lnTo>
                <a:lnTo>
                  <a:pt x="5244847" y="640080"/>
                </a:lnTo>
                <a:lnTo>
                  <a:pt x="106679" y="640080"/>
                </a:lnTo>
                <a:lnTo>
                  <a:pt x="65154" y="631696"/>
                </a:lnTo>
                <a:lnTo>
                  <a:pt x="31245" y="608834"/>
                </a:lnTo>
                <a:lnTo>
                  <a:pt x="8383" y="574924"/>
                </a:lnTo>
                <a:lnTo>
                  <a:pt x="0" y="533400"/>
                </a:lnTo>
                <a:lnTo>
                  <a:pt x="0" y="106680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C7D63B42-FEF9-0F07-FF93-D3D2BFE921BF}"/>
              </a:ext>
            </a:extLst>
          </p:cNvPr>
          <p:cNvSpPr txBox="1"/>
          <p:nvPr/>
        </p:nvSpPr>
        <p:spPr>
          <a:xfrm>
            <a:off x="6686200" y="3793363"/>
            <a:ext cx="44418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18565" marR="5080" indent="-120650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Unlike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matrices,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have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types.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9">
            <a:extLst>
              <a:ext uri="{FF2B5EF4-FFF2-40B4-BE49-F238E27FC236}">
                <a16:creationId xmlns:a16="http://schemas.microsoft.com/office/drawing/2014/main" id="{CC4584B7-C480-9D06-76DB-3D246D402CF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12423" y="3190367"/>
            <a:ext cx="569976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CREATE</a:t>
            </a:r>
            <a:r>
              <a:rPr spc="-160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100" dirty="0"/>
              <a:t>DATAFRAME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9958705" cy="43704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Consolas"/>
                <a:cs typeface="Consolas"/>
              </a:rPr>
              <a:t>data.frame()</a:t>
            </a:r>
            <a:r>
              <a:rPr sz="2000" b="1" spc="-5" dirty="0">
                <a:latin typeface="Consolas"/>
                <a:cs typeface="Consolas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create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frame</a:t>
            </a:r>
            <a:endParaRPr sz="2000" dirty="0">
              <a:latin typeface="Arial"/>
              <a:cs typeface="Arial"/>
            </a:endParaRPr>
          </a:p>
          <a:p>
            <a:pPr marL="537845" lvl="1" indent="-252095">
              <a:lnSpc>
                <a:spcPct val="100000"/>
              </a:lnSpc>
              <a:spcBef>
                <a:spcPts val="10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name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c('Lucy',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'Helen',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'Johnny',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'Jimmy',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'Victor',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'Hilda',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'Anthony')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0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age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c(21,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23,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24,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22,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25,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21,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25)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25"/>
              </a:spcBef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attendance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c(T,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25" dirty="0">
                <a:latin typeface="Consolas"/>
                <a:cs typeface="Consolas"/>
              </a:rPr>
              <a:t>F)</a:t>
            </a:r>
            <a:endParaRPr sz="1800" dirty="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onsolas"/>
              <a:buChar char="&gt;"/>
            </a:pP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df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data.frame(name,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age,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attendance)</a:t>
            </a:r>
            <a:endParaRPr sz="18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45"/>
              </a:spcBef>
              <a:buChar char="&gt;"/>
              <a:tabLst>
                <a:tab pos="538480" algn="l"/>
              </a:tabLst>
            </a:pPr>
            <a:r>
              <a:rPr sz="1800" spc="-25" dirty="0">
                <a:latin typeface="Consolas"/>
                <a:cs typeface="Consolas"/>
              </a:rPr>
              <a:t>df</a:t>
            </a:r>
            <a:endParaRPr sz="1800" dirty="0">
              <a:latin typeface="Consolas"/>
              <a:cs typeface="Consolas"/>
            </a:endParaRP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 name age attendance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1    Lucy  21       TRUE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2   Helen  23      FALSE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3  Johnny  24       TRUE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4   Jimmy  22      FALSE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5  Victor  25      FALSE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6   Hilda  21       TRUE</a:t>
            </a:r>
          </a:p>
          <a:p>
            <a:pPr marL="913765">
              <a:lnSpc>
                <a:spcPct val="100000"/>
              </a:lnSpc>
              <a:spcBef>
                <a:spcPts val="120"/>
              </a:spcBef>
            </a:pPr>
            <a:r>
              <a:rPr lang="en-HK" sz="1800" dirty="0">
                <a:latin typeface="Consolas"/>
                <a:cs typeface="Consolas"/>
              </a:rPr>
              <a:t>7 Anthony  25      FALSE</a:t>
            </a:r>
            <a:endParaRPr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69466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67271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EXAMINE</a:t>
            </a:r>
            <a:r>
              <a:rPr spc="-145" dirty="0"/>
              <a:t> </a:t>
            </a:r>
            <a:r>
              <a:rPr spc="-135" dirty="0"/>
              <a:t>DATA</a:t>
            </a:r>
            <a:r>
              <a:rPr spc="-150" dirty="0"/>
              <a:t> </a:t>
            </a:r>
            <a:r>
              <a:rPr spc="-55" dirty="0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8227060" cy="184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Set the structure 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str()</a:t>
            </a:r>
            <a:endParaRPr sz="2000" dirty="0">
              <a:latin typeface="Consolas"/>
              <a:cs typeface="Consolas"/>
            </a:endParaRPr>
          </a:p>
          <a:p>
            <a:pPr marL="286385" marR="468630" lvl="1">
              <a:lnSpc>
                <a:spcPts val="2300"/>
              </a:lnSpc>
              <a:spcBef>
                <a:spcPts val="65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str(</a:t>
            </a:r>
            <a:r>
              <a:rPr sz="1800" spc="-10" dirty="0" err="1">
                <a:latin typeface="Consolas"/>
                <a:cs typeface="Consolas"/>
              </a:rPr>
              <a:t>df</a:t>
            </a:r>
            <a:r>
              <a:rPr sz="1800" spc="-10" dirty="0">
                <a:latin typeface="Consolas"/>
                <a:cs typeface="Consolas"/>
              </a:rPr>
              <a:t>)</a:t>
            </a:r>
            <a:endParaRPr lang="en-US" sz="1800" spc="-10" dirty="0">
              <a:latin typeface="Consolas"/>
              <a:cs typeface="Consolas"/>
            </a:endParaRPr>
          </a:p>
          <a:p>
            <a:pPr marL="286385" marR="468630" lvl="1">
              <a:lnSpc>
                <a:spcPts val="2300"/>
              </a:lnSpc>
              <a:spcBef>
                <a:spcPts val="6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'</a:t>
            </a:r>
            <a:r>
              <a:rPr lang="en-HK" sz="1800" dirty="0" err="1">
                <a:latin typeface="Consolas"/>
                <a:cs typeface="Consolas"/>
              </a:rPr>
              <a:t>data.frame</a:t>
            </a:r>
            <a:r>
              <a:rPr lang="en-HK" sz="1800" dirty="0">
                <a:latin typeface="Consolas"/>
                <a:cs typeface="Consolas"/>
              </a:rPr>
              <a:t>':	7 obs. of  3 variables:</a:t>
            </a:r>
          </a:p>
          <a:p>
            <a:pPr marL="286385" marR="468630" lvl="1">
              <a:lnSpc>
                <a:spcPts val="2300"/>
              </a:lnSpc>
              <a:spcBef>
                <a:spcPts val="6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$ name      : chr  "Lucy" "Helen" "Johnny" "Jimmy" ...</a:t>
            </a:r>
          </a:p>
          <a:p>
            <a:pPr marL="286385" marR="468630" lvl="1">
              <a:lnSpc>
                <a:spcPts val="2300"/>
              </a:lnSpc>
              <a:spcBef>
                <a:spcPts val="6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$ age       : </a:t>
            </a:r>
            <a:r>
              <a:rPr lang="en-HK" sz="1800" dirty="0" err="1">
                <a:latin typeface="Consolas"/>
                <a:cs typeface="Consolas"/>
              </a:rPr>
              <a:t>num</a:t>
            </a:r>
            <a:r>
              <a:rPr lang="en-HK" sz="1800" dirty="0">
                <a:latin typeface="Consolas"/>
                <a:cs typeface="Consolas"/>
              </a:rPr>
              <a:t>  21 23 24 22 25 21 25</a:t>
            </a:r>
          </a:p>
          <a:p>
            <a:pPr marL="286385" marR="468630" lvl="1">
              <a:lnSpc>
                <a:spcPts val="2300"/>
              </a:lnSpc>
              <a:spcBef>
                <a:spcPts val="6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$ attendance: </a:t>
            </a:r>
            <a:r>
              <a:rPr lang="en-HK" sz="1800" dirty="0" err="1">
                <a:latin typeface="Consolas"/>
                <a:cs typeface="Consolas"/>
              </a:rPr>
              <a:t>logi</a:t>
            </a:r>
            <a:r>
              <a:rPr lang="en-HK" sz="1800" dirty="0">
                <a:latin typeface="Consolas"/>
                <a:cs typeface="Consolas"/>
              </a:rPr>
              <a:t>  TRUE FALSE TRUE FALSE FALSE TRUE ...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39" y="2796540"/>
            <a:ext cx="9889629" cy="2639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Get the summary statistics of the variables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nsolas"/>
                <a:cs typeface="Consolas"/>
              </a:rPr>
              <a:t>summary()</a:t>
            </a:r>
            <a:endParaRPr sz="2000" dirty="0">
              <a:latin typeface="Consolas"/>
              <a:cs typeface="Consolas"/>
            </a:endParaRPr>
          </a:p>
          <a:p>
            <a:pPr marL="537845" lvl="1" indent="-252095">
              <a:lnSpc>
                <a:spcPct val="100000"/>
              </a:lnSpc>
              <a:spcBef>
                <a:spcPts val="100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summary(</a:t>
            </a:r>
            <a:r>
              <a:rPr sz="1800" spc="-10" dirty="0" err="1">
                <a:latin typeface="Consolas"/>
                <a:cs typeface="Consolas"/>
              </a:rPr>
              <a:t>df</a:t>
            </a:r>
            <a:r>
              <a:rPr sz="1800" spc="-10" dirty="0">
                <a:latin typeface="Consolas"/>
                <a:cs typeface="Consolas"/>
              </a:rPr>
              <a:t>)</a:t>
            </a:r>
            <a:endParaRPr lang="en-US" sz="1800" spc="-10" dirty="0">
              <a:latin typeface="Consolas"/>
              <a:cs typeface="Consolas"/>
            </a:endParaRP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name                age       attendance     </a:t>
            </a: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Length:7           Min.   :21.0   Mode :logical  </a:t>
            </a: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Class :character   1st Qu.:21.5   FALSE:4        </a:t>
            </a: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Mode  :character   Median :23.0   TRUE :3        </a:t>
            </a: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                   Mean   :23.0                  </a:t>
            </a: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                   3rd Qu.:24.5                  </a:t>
            </a:r>
          </a:p>
          <a:p>
            <a:pPr marL="285750" lvl="1">
              <a:lnSpc>
                <a:spcPct val="100000"/>
              </a:lnSpc>
              <a:spcBef>
                <a:spcPts val="100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                   Max.   :25.0 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3109" y="2933039"/>
            <a:ext cx="2054860" cy="2531110"/>
          </a:xfrm>
          <a:custGeom>
            <a:avLst/>
            <a:gdLst/>
            <a:ahLst/>
            <a:cxnLst/>
            <a:rect l="l" t="t" r="r" b="b"/>
            <a:pathLst>
              <a:path w="2054859" h="2531110">
                <a:moveTo>
                  <a:pt x="0" y="342436"/>
                </a:moveTo>
                <a:lnTo>
                  <a:pt x="3126" y="295969"/>
                </a:lnTo>
                <a:lnTo>
                  <a:pt x="12232" y="251403"/>
                </a:lnTo>
                <a:lnTo>
                  <a:pt x="26910" y="209144"/>
                </a:lnTo>
                <a:lnTo>
                  <a:pt x="46752" y="169602"/>
                </a:lnTo>
                <a:lnTo>
                  <a:pt x="71350" y="133183"/>
                </a:lnTo>
                <a:lnTo>
                  <a:pt x="100297" y="100297"/>
                </a:lnTo>
                <a:lnTo>
                  <a:pt x="133183" y="71350"/>
                </a:lnTo>
                <a:lnTo>
                  <a:pt x="169602" y="46752"/>
                </a:lnTo>
                <a:lnTo>
                  <a:pt x="209144" y="26910"/>
                </a:lnTo>
                <a:lnTo>
                  <a:pt x="251403" y="12232"/>
                </a:lnTo>
                <a:lnTo>
                  <a:pt x="295969" y="3126"/>
                </a:lnTo>
                <a:lnTo>
                  <a:pt x="342436" y="0"/>
                </a:lnTo>
                <a:lnTo>
                  <a:pt x="1712142" y="0"/>
                </a:lnTo>
                <a:lnTo>
                  <a:pt x="1758608" y="3126"/>
                </a:lnTo>
                <a:lnTo>
                  <a:pt x="1803175" y="12232"/>
                </a:lnTo>
                <a:lnTo>
                  <a:pt x="1845433" y="26910"/>
                </a:lnTo>
                <a:lnTo>
                  <a:pt x="1884975" y="46752"/>
                </a:lnTo>
                <a:lnTo>
                  <a:pt x="1921394" y="71350"/>
                </a:lnTo>
                <a:lnTo>
                  <a:pt x="1954280" y="100297"/>
                </a:lnTo>
                <a:lnTo>
                  <a:pt x="1983227" y="133183"/>
                </a:lnTo>
                <a:lnTo>
                  <a:pt x="2007825" y="169602"/>
                </a:lnTo>
                <a:lnTo>
                  <a:pt x="2027667" y="209144"/>
                </a:lnTo>
                <a:lnTo>
                  <a:pt x="2042345" y="251403"/>
                </a:lnTo>
                <a:lnTo>
                  <a:pt x="2051451" y="295969"/>
                </a:lnTo>
                <a:lnTo>
                  <a:pt x="2054578" y="342436"/>
                </a:lnTo>
                <a:lnTo>
                  <a:pt x="2054578" y="2188346"/>
                </a:lnTo>
                <a:lnTo>
                  <a:pt x="2051451" y="2234812"/>
                </a:lnTo>
                <a:lnTo>
                  <a:pt x="2042345" y="2279379"/>
                </a:lnTo>
                <a:lnTo>
                  <a:pt x="2027667" y="2321637"/>
                </a:lnTo>
                <a:lnTo>
                  <a:pt x="2007825" y="2361179"/>
                </a:lnTo>
                <a:lnTo>
                  <a:pt x="1983227" y="2397598"/>
                </a:lnTo>
                <a:lnTo>
                  <a:pt x="1954280" y="2430484"/>
                </a:lnTo>
                <a:lnTo>
                  <a:pt x="1921394" y="2459431"/>
                </a:lnTo>
                <a:lnTo>
                  <a:pt x="1884975" y="2484029"/>
                </a:lnTo>
                <a:lnTo>
                  <a:pt x="1845433" y="2503871"/>
                </a:lnTo>
                <a:lnTo>
                  <a:pt x="1803175" y="2518549"/>
                </a:lnTo>
                <a:lnTo>
                  <a:pt x="1758608" y="2527655"/>
                </a:lnTo>
                <a:lnTo>
                  <a:pt x="1712142" y="2530782"/>
                </a:lnTo>
                <a:lnTo>
                  <a:pt x="342436" y="2530782"/>
                </a:lnTo>
                <a:lnTo>
                  <a:pt x="295969" y="2527655"/>
                </a:lnTo>
                <a:lnTo>
                  <a:pt x="251403" y="2518549"/>
                </a:lnTo>
                <a:lnTo>
                  <a:pt x="209144" y="2503871"/>
                </a:lnTo>
                <a:lnTo>
                  <a:pt x="169602" y="2484029"/>
                </a:lnTo>
                <a:lnTo>
                  <a:pt x="133183" y="2459431"/>
                </a:lnTo>
                <a:lnTo>
                  <a:pt x="100297" y="2430484"/>
                </a:lnTo>
                <a:lnTo>
                  <a:pt x="71350" y="2397598"/>
                </a:lnTo>
                <a:lnTo>
                  <a:pt x="46752" y="2361179"/>
                </a:lnTo>
                <a:lnTo>
                  <a:pt x="26910" y="2321637"/>
                </a:lnTo>
                <a:lnTo>
                  <a:pt x="12232" y="2279379"/>
                </a:lnTo>
                <a:lnTo>
                  <a:pt x="3126" y="2234812"/>
                </a:lnTo>
                <a:lnTo>
                  <a:pt x="0" y="2188346"/>
                </a:lnTo>
                <a:lnTo>
                  <a:pt x="0" y="34243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02145" y="3087115"/>
            <a:ext cx="1283335" cy="22047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Arial"/>
                <a:cs typeface="Arial"/>
              </a:rPr>
              <a:t>Other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handy functions: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ts val="2030"/>
              </a:lnSpc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dim(df)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  <a:spcBef>
                <a:spcPts val="5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7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  <a:p>
            <a:pPr marL="263525" indent="-250825">
              <a:lnSpc>
                <a:spcPts val="2135"/>
              </a:lnSpc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nrow(df)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7</a:t>
            </a:r>
            <a:endParaRPr sz="1800">
              <a:latin typeface="Consolas"/>
              <a:cs typeface="Consolas"/>
            </a:endParaRPr>
          </a:p>
          <a:p>
            <a:pPr marL="263525" indent="-250825">
              <a:lnSpc>
                <a:spcPts val="2125"/>
              </a:lnSpc>
              <a:spcBef>
                <a:spcPts val="5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ncol(df)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0" dirty="0"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9631" y="2365248"/>
            <a:ext cx="569976" cy="56997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7181850" cy="344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70" dirty="0"/>
              <a:t>EXAMINE</a:t>
            </a:r>
            <a:r>
              <a:rPr lang="en-US" spc="-145" dirty="0"/>
              <a:t> </a:t>
            </a:r>
            <a:r>
              <a:rPr lang="en-US" spc="-135" dirty="0"/>
              <a:t>DATA</a:t>
            </a:r>
            <a:r>
              <a:rPr lang="en-US" spc="-150" dirty="0"/>
              <a:t> </a:t>
            </a:r>
            <a:r>
              <a:rPr lang="en-US" spc="-55" dirty="0"/>
              <a:t>FRAMES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688341" y="3900354"/>
            <a:ext cx="9958705" cy="1479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Retrieve column/variable names - </a:t>
            </a:r>
            <a:r>
              <a:rPr lang="en-US" sz="2000" dirty="0" err="1">
                <a:latin typeface="Arial"/>
                <a:cs typeface="Arial"/>
              </a:rPr>
              <a:t>colnames</a:t>
            </a:r>
            <a:r>
              <a:rPr lang="en-US" sz="2000" dirty="0">
                <a:latin typeface="Arial"/>
                <a:cs typeface="Arial"/>
              </a:rPr>
              <a:t>() or names()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colnames</a:t>
            </a:r>
            <a:r>
              <a:rPr lang="en-HK" sz="1800" dirty="0">
                <a:latin typeface="Consolas"/>
                <a:cs typeface="Consolas"/>
              </a:rPr>
              <a:t>(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r>
              <a:rPr lang="en-HK" sz="1800" dirty="0">
                <a:latin typeface="Consolas"/>
                <a:cs typeface="Consolas"/>
              </a:rPr>
              <a:t>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[1] "name"       "age"        "attendance”</a:t>
            </a:r>
            <a:endParaRPr lang="en-HK" dirty="0">
              <a:latin typeface="Consolas"/>
              <a:cs typeface="Consolas"/>
            </a:endParaRP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dirty="0">
                <a:latin typeface="Consolas"/>
                <a:cs typeface="Consolas"/>
              </a:rPr>
              <a:t>&gt; names(</a:t>
            </a:r>
            <a:r>
              <a:rPr lang="en-HK" dirty="0" err="1">
                <a:latin typeface="Consolas"/>
                <a:cs typeface="Consolas"/>
              </a:rPr>
              <a:t>df</a:t>
            </a:r>
            <a:r>
              <a:rPr lang="en-HK" dirty="0">
                <a:latin typeface="Consolas"/>
                <a:cs typeface="Consolas"/>
              </a:rPr>
              <a:t>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dirty="0">
                <a:latin typeface="Consolas"/>
                <a:cs typeface="Consolas"/>
              </a:rPr>
              <a:t>[1] "name"       "age"        "attendance"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A3D0834-1E8E-D38B-4DEB-3D798B7ECC41}"/>
              </a:ext>
            </a:extLst>
          </p:cNvPr>
          <p:cNvSpPr txBox="1"/>
          <p:nvPr/>
        </p:nvSpPr>
        <p:spPr>
          <a:xfrm>
            <a:off x="688340" y="5486400"/>
            <a:ext cx="9958705" cy="9002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Retrieve row names </a:t>
            </a:r>
            <a:r>
              <a:rPr lang="en-US" sz="2000" dirty="0" err="1">
                <a:latin typeface="Arial"/>
                <a:cs typeface="Arial"/>
              </a:rPr>
              <a:t>rownames</a:t>
            </a:r>
            <a:r>
              <a:rPr lang="en-US" sz="2000" dirty="0">
                <a:latin typeface="Arial"/>
                <a:cs typeface="Arial"/>
              </a:rPr>
              <a:t>()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rownames</a:t>
            </a:r>
            <a:r>
              <a:rPr lang="en-HK" sz="1800" dirty="0">
                <a:latin typeface="Consolas"/>
                <a:cs typeface="Consolas"/>
              </a:rPr>
              <a:t>(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r>
              <a:rPr lang="en-HK" sz="1800" dirty="0">
                <a:latin typeface="Consolas"/>
                <a:cs typeface="Consolas"/>
              </a:rPr>
              <a:t>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[1] "1" "2" "3" "4" "5" "6" "7"</a:t>
            </a:r>
            <a:endParaRPr lang="en-HK" dirty="0">
              <a:latin typeface="Consolas"/>
              <a:cs typeface="Consolas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71A33D2-B9AB-E2BA-70A6-CDF230A3D66D}"/>
              </a:ext>
            </a:extLst>
          </p:cNvPr>
          <p:cNvSpPr txBox="1"/>
          <p:nvPr/>
        </p:nvSpPr>
        <p:spPr>
          <a:xfrm>
            <a:off x="762001" y="816555"/>
            <a:ext cx="4876800" cy="2639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Get first rows of the data frame - head() </a:t>
            </a:r>
          </a:p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HK" sz="1800" dirty="0">
                <a:latin typeface="Consolas"/>
                <a:cs typeface="Consolas"/>
              </a:rPr>
              <a:t>&gt; head(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r>
              <a:rPr lang="en-HK" sz="1800" dirty="0">
                <a:latin typeface="Consolas"/>
                <a:cs typeface="Consolas"/>
              </a:rPr>
              <a:t>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 name age attendance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1   Lucy  21       TRUE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2  Helen  23      FALSE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3 Johnny  24       TRUE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4  Jimmy  22      FALSE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5 Victor  25      FALSE</a:t>
            </a:r>
          </a:p>
          <a:p>
            <a:pPr marL="628650" lvl="1" indent="-342900">
              <a:lnSpc>
                <a:spcPct val="100000"/>
              </a:lnSpc>
              <a:spcBef>
                <a:spcPts val="105"/>
              </a:spcBef>
              <a:buAutoNum type="arabicPlain" startAt="6"/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Hilda  21       TRUE</a:t>
            </a:r>
            <a:endParaRPr lang="en-HK" dirty="0">
              <a:latin typeface="Consolas"/>
              <a:cs typeface="Consola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D316F66-7536-82E4-AE07-159C3BC06A48}"/>
              </a:ext>
            </a:extLst>
          </p:cNvPr>
          <p:cNvSpPr txBox="1"/>
          <p:nvPr/>
        </p:nvSpPr>
        <p:spPr>
          <a:xfrm>
            <a:off x="6104586" y="833727"/>
            <a:ext cx="5630213" cy="2639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Get the last rows of the data frame - tail() </a:t>
            </a:r>
          </a:p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HK" sz="1800" dirty="0">
                <a:latin typeface="Consolas"/>
                <a:cs typeface="Consolas"/>
              </a:rPr>
              <a:t>&gt; tail(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r>
              <a:rPr lang="en-HK" sz="1800" dirty="0">
                <a:latin typeface="Consolas"/>
                <a:cs typeface="Consolas"/>
              </a:rPr>
              <a:t>)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name age attendance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2   Helen  23      FALSE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3  Johnny  24       TRUE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4   Jimmy  22      FALSE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5  Victor  25      FALSE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6   Hilda  21       TRUE</a:t>
            </a:r>
          </a:p>
          <a:p>
            <a:pPr marL="285750" lvl="1">
              <a:lnSpc>
                <a:spcPct val="100000"/>
              </a:lnSpc>
              <a:spcBef>
                <a:spcPts val="105"/>
              </a:spcBef>
              <a:tabLst>
                <a:tab pos="538480" algn="l"/>
              </a:tabLst>
            </a:pPr>
            <a:r>
              <a:rPr lang="en-HK" sz="1800" dirty="0">
                <a:latin typeface="Consolas"/>
                <a:cs typeface="Consolas"/>
              </a:rPr>
              <a:t>7 Anthony  25      FALSE</a:t>
            </a:r>
            <a:endParaRPr lang="en-HK" dirty="0">
              <a:latin typeface="Consolas"/>
              <a:cs typeface="Consolas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C8CF559-51C0-73DA-3AD7-367AAAEAC833}"/>
              </a:ext>
            </a:extLst>
          </p:cNvPr>
          <p:cNvSpPr/>
          <p:nvPr/>
        </p:nvSpPr>
        <p:spPr>
          <a:xfrm>
            <a:off x="7870190" y="3698958"/>
            <a:ext cx="3023687" cy="1633683"/>
          </a:xfrm>
          <a:custGeom>
            <a:avLst/>
            <a:gdLst/>
            <a:ahLst/>
            <a:cxnLst/>
            <a:rect l="l" t="t" r="r" b="b"/>
            <a:pathLst>
              <a:path w="2054859" h="2531110">
                <a:moveTo>
                  <a:pt x="0" y="342436"/>
                </a:moveTo>
                <a:lnTo>
                  <a:pt x="3126" y="295969"/>
                </a:lnTo>
                <a:lnTo>
                  <a:pt x="12232" y="251403"/>
                </a:lnTo>
                <a:lnTo>
                  <a:pt x="26910" y="209144"/>
                </a:lnTo>
                <a:lnTo>
                  <a:pt x="46752" y="169602"/>
                </a:lnTo>
                <a:lnTo>
                  <a:pt x="71350" y="133183"/>
                </a:lnTo>
                <a:lnTo>
                  <a:pt x="100297" y="100297"/>
                </a:lnTo>
                <a:lnTo>
                  <a:pt x="133183" y="71350"/>
                </a:lnTo>
                <a:lnTo>
                  <a:pt x="169602" y="46752"/>
                </a:lnTo>
                <a:lnTo>
                  <a:pt x="209144" y="26910"/>
                </a:lnTo>
                <a:lnTo>
                  <a:pt x="251403" y="12232"/>
                </a:lnTo>
                <a:lnTo>
                  <a:pt x="295969" y="3126"/>
                </a:lnTo>
                <a:lnTo>
                  <a:pt x="342436" y="0"/>
                </a:lnTo>
                <a:lnTo>
                  <a:pt x="1712142" y="0"/>
                </a:lnTo>
                <a:lnTo>
                  <a:pt x="1758608" y="3126"/>
                </a:lnTo>
                <a:lnTo>
                  <a:pt x="1803175" y="12232"/>
                </a:lnTo>
                <a:lnTo>
                  <a:pt x="1845433" y="26910"/>
                </a:lnTo>
                <a:lnTo>
                  <a:pt x="1884975" y="46752"/>
                </a:lnTo>
                <a:lnTo>
                  <a:pt x="1921394" y="71350"/>
                </a:lnTo>
                <a:lnTo>
                  <a:pt x="1954280" y="100297"/>
                </a:lnTo>
                <a:lnTo>
                  <a:pt x="1983227" y="133183"/>
                </a:lnTo>
                <a:lnTo>
                  <a:pt x="2007825" y="169602"/>
                </a:lnTo>
                <a:lnTo>
                  <a:pt x="2027667" y="209144"/>
                </a:lnTo>
                <a:lnTo>
                  <a:pt x="2042345" y="251403"/>
                </a:lnTo>
                <a:lnTo>
                  <a:pt x="2051451" y="295969"/>
                </a:lnTo>
                <a:lnTo>
                  <a:pt x="2054578" y="342436"/>
                </a:lnTo>
                <a:lnTo>
                  <a:pt x="2054578" y="2188346"/>
                </a:lnTo>
                <a:lnTo>
                  <a:pt x="2051451" y="2234812"/>
                </a:lnTo>
                <a:lnTo>
                  <a:pt x="2042345" y="2279379"/>
                </a:lnTo>
                <a:lnTo>
                  <a:pt x="2027667" y="2321637"/>
                </a:lnTo>
                <a:lnTo>
                  <a:pt x="2007825" y="2361179"/>
                </a:lnTo>
                <a:lnTo>
                  <a:pt x="1983227" y="2397598"/>
                </a:lnTo>
                <a:lnTo>
                  <a:pt x="1954280" y="2430484"/>
                </a:lnTo>
                <a:lnTo>
                  <a:pt x="1921394" y="2459431"/>
                </a:lnTo>
                <a:lnTo>
                  <a:pt x="1884975" y="2484029"/>
                </a:lnTo>
                <a:lnTo>
                  <a:pt x="1845433" y="2503871"/>
                </a:lnTo>
                <a:lnTo>
                  <a:pt x="1803175" y="2518549"/>
                </a:lnTo>
                <a:lnTo>
                  <a:pt x="1758608" y="2527655"/>
                </a:lnTo>
                <a:lnTo>
                  <a:pt x="1712142" y="2530782"/>
                </a:lnTo>
                <a:lnTo>
                  <a:pt x="342436" y="2530782"/>
                </a:lnTo>
                <a:lnTo>
                  <a:pt x="295969" y="2527655"/>
                </a:lnTo>
                <a:lnTo>
                  <a:pt x="251403" y="2518549"/>
                </a:lnTo>
                <a:lnTo>
                  <a:pt x="209144" y="2503871"/>
                </a:lnTo>
                <a:lnTo>
                  <a:pt x="169602" y="2484029"/>
                </a:lnTo>
                <a:lnTo>
                  <a:pt x="133183" y="2459431"/>
                </a:lnTo>
                <a:lnTo>
                  <a:pt x="100297" y="2430484"/>
                </a:lnTo>
                <a:lnTo>
                  <a:pt x="71350" y="2397598"/>
                </a:lnTo>
                <a:lnTo>
                  <a:pt x="46752" y="2361179"/>
                </a:lnTo>
                <a:lnTo>
                  <a:pt x="26910" y="2321637"/>
                </a:lnTo>
                <a:lnTo>
                  <a:pt x="12232" y="2279379"/>
                </a:lnTo>
                <a:lnTo>
                  <a:pt x="3126" y="2234812"/>
                </a:lnTo>
                <a:lnTo>
                  <a:pt x="0" y="2188346"/>
                </a:lnTo>
                <a:lnTo>
                  <a:pt x="0" y="34243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8BB82B7-FBEB-A35E-5F71-422DE59880C6}"/>
              </a:ext>
            </a:extLst>
          </p:cNvPr>
          <p:cNvSpPr txBox="1"/>
          <p:nvPr/>
        </p:nvSpPr>
        <p:spPr>
          <a:xfrm>
            <a:off x="8077200" y="3853035"/>
            <a:ext cx="2666999" cy="1373453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you want to see the whole data frame, use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View(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data with be displayed in a separate view tab panel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object 11">
            <a:extLst>
              <a:ext uri="{FF2B5EF4-FFF2-40B4-BE49-F238E27FC236}">
                <a16:creationId xmlns:a16="http://schemas.microsoft.com/office/drawing/2014/main" id="{821B066F-0FEB-5F46-87A0-BD3BEDDC6A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5539" y="3131168"/>
            <a:ext cx="569976" cy="5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34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94957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SUBSET</a:t>
            </a:r>
            <a:r>
              <a:rPr spc="-160" dirty="0"/>
              <a:t> </a:t>
            </a:r>
            <a:r>
              <a:rPr spc="-35" dirty="0"/>
              <a:t>OF</a:t>
            </a:r>
            <a:r>
              <a:rPr spc="-165" dirty="0"/>
              <a:t> </a:t>
            </a:r>
            <a:r>
              <a:rPr dirty="0"/>
              <a:t>A</a:t>
            </a:r>
            <a:r>
              <a:rPr spc="-165" dirty="0"/>
              <a:t> </a:t>
            </a:r>
            <a:r>
              <a:rPr spc="-135" dirty="0"/>
              <a:t>DATA</a:t>
            </a:r>
            <a:r>
              <a:rPr spc="-160" dirty="0"/>
              <a:t> </a:t>
            </a:r>
            <a:r>
              <a:rPr spc="-30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38" y="702563"/>
            <a:ext cx="3903979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frame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essentially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list</a:t>
            </a:r>
            <a:endParaRPr sz="2000" dirty="0">
              <a:latin typeface="Arial"/>
              <a:cs typeface="Arial"/>
            </a:endParaRPr>
          </a:p>
          <a:p>
            <a:pPr marL="537845" lvl="1" indent="-250825">
              <a:lnSpc>
                <a:spcPct val="100000"/>
              </a:lnSpc>
              <a:spcBef>
                <a:spcPts val="105"/>
              </a:spcBef>
              <a:buChar char="&gt;"/>
              <a:tabLst>
                <a:tab pos="537845" algn="l"/>
              </a:tabLst>
            </a:pPr>
            <a:r>
              <a:rPr sz="1800" spc="-10" dirty="0">
                <a:latin typeface="Consolas"/>
                <a:cs typeface="Consolas"/>
              </a:rPr>
              <a:t>is.data.frame(df)</a:t>
            </a: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58" y="1883155"/>
            <a:ext cx="165608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00"/>
              </a:spcBef>
              <a:buChar char="&gt;"/>
              <a:tabLst>
                <a:tab pos="263525" algn="l"/>
              </a:tabLst>
            </a:pPr>
            <a:r>
              <a:rPr sz="1800" spc="-10" dirty="0">
                <a:latin typeface="Consolas"/>
                <a:cs typeface="Consolas"/>
              </a:rPr>
              <a:t>is.list(df)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1643" y="672746"/>
            <a:ext cx="6871757" cy="35616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78435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Therefore,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subsetting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list also works in </a:t>
            </a:r>
            <a:r>
              <a:rPr sz="2000" dirty="0" err="1">
                <a:latin typeface="Arial"/>
                <a:cs typeface="Arial"/>
              </a:rPr>
              <a:t>subsetting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lang="en-US" sz="2000" dirty="0">
                <a:latin typeface="Arial"/>
                <a:cs typeface="Arial"/>
              </a:rPr>
              <a:t> data frame.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0" dirty="0">
                <a:solidFill>
                  <a:srgbClr val="1A8628"/>
                </a:solidFill>
                <a:latin typeface="Calibri Light"/>
                <a:cs typeface="Calibri Light"/>
              </a:rPr>
              <a:t>-</a:t>
            </a:r>
            <a:r>
              <a:rPr lang="en-US" sz="1800" b="0" spc="465" dirty="0">
                <a:solidFill>
                  <a:srgbClr val="1A8628"/>
                </a:solidFill>
                <a:latin typeface="Calibri Light"/>
                <a:cs typeface="Calibri Light"/>
              </a:rPr>
              <a:t> </a:t>
            </a:r>
            <a:r>
              <a:rPr lang="en-US" sz="1800" dirty="0">
                <a:latin typeface="Arial"/>
                <a:cs typeface="Arial"/>
              </a:rPr>
              <a:t>Single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index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to</a:t>
            </a:r>
            <a:r>
              <a:rPr lang="en-US" sz="1800" spc="-15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access</a:t>
            </a:r>
            <a:r>
              <a:rPr lang="en-US" sz="1800" spc="-10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columns</a:t>
            </a:r>
            <a:endParaRPr lang="en-US" sz="1800" dirty="0">
              <a:latin typeface="Arial"/>
              <a:cs typeface="Arial"/>
            </a:endParaRPr>
          </a:p>
          <a:p>
            <a:pPr marL="263525" marR="1959610" indent="-250825">
              <a:lnSpc>
                <a:spcPts val="2210"/>
              </a:lnSpc>
              <a:spcBef>
                <a:spcPts val="55"/>
              </a:spcBef>
              <a:buChar char="&gt;"/>
              <a:tabLst>
                <a:tab pos="264160" algn="l"/>
              </a:tabLst>
            </a:pPr>
            <a:r>
              <a:rPr lang="en-US" sz="1800" spc="-10" dirty="0" err="1">
                <a:latin typeface="Consolas"/>
                <a:cs typeface="Consolas"/>
              </a:rPr>
              <a:t>df</a:t>
            </a:r>
            <a:r>
              <a:rPr lang="en-US" sz="1800" spc="-10" dirty="0">
                <a:latin typeface="Consolas"/>
                <a:cs typeface="Consolas"/>
              </a:rPr>
              <a:t>[3]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 attendance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1       TRUE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2      FALSE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3       TRUE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4      FALSE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5      FALSE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6       TRUE</a:t>
            </a:r>
          </a:p>
          <a:p>
            <a:pPr marL="12700" marR="1959610">
              <a:lnSpc>
                <a:spcPts val="2210"/>
              </a:lnSpc>
              <a:spcBef>
                <a:spcPts val="55"/>
              </a:spcBef>
              <a:tabLst>
                <a:tab pos="264160" algn="l"/>
              </a:tabLst>
            </a:pPr>
            <a:r>
              <a:rPr lang="en-US" sz="1800" dirty="0">
                <a:latin typeface="Consolas"/>
                <a:cs typeface="Consolas"/>
              </a:rPr>
              <a:t>7      FALSE</a:t>
            </a: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4AA18F31-9541-46D0-B70F-DA3ADA1C9EEB}"/>
              </a:ext>
            </a:extLst>
          </p:cNvPr>
          <p:cNvSpPr/>
          <p:nvPr/>
        </p:nvSpPr>
        <p:spPr>
          <a:xfrm>
            <a:off x="7370805" y="1754064"/>
            <a:ext cx="4070350" cy="2598420"/>
          </a:xfrm>
          <a:custGeom>
            <a:avLst/>
            <a:gdLst/>
            <a:ahLst/>
            <a:cxnLst/>
            <a:rect l="l" t="t" r="r" b="b"/>
            <a:pathLst>
              <a:path w="4070350" h="2598420">
                <a:moveTo>
                  <a:pt x="0" y="433045"/>
                </a:moveTo>
                <a:lnTo>
                  <a:pt x="2541" y="385860"/>
                </a:lnTo>
                <a:lnTo>
                  <a:pt x="9988" y="340147"/>
                </a:lnTo>
                <a:lnTo>
                  <a:pt x="22076" y="296169"/>
                </a:lnTo>
                <a:lnTo>
                  <a:pt x="38543" y="254192"/>
                </a:lnTo>
                <a:lnTo>
                  <a:pt x="59123" y="214479"/>
                </a:lnTo>
                <a:lnTo>
                  <a:pt x="83552" y="177294"/>
                </a:lnTo>
                <a:lnTo>
                  <a:pt x="111567" y="142902"/>
                </a:lnTo>
                <a:lnTo>
                  <a:pt x="142902" y="111567"/>
                </a:lnTo>
                <a:lnTo>
                  <a:pt x="177294" y="83552"/>
                </a:lnTo>
                <a:lnTo>
                  <a:pt x="214479" y="59123"/>
                </a:lnTo>
                <a:lnTo>
                  <a:pt x="254192" y="38543"/>
                </a:lnTo>
                <a:lnTo>
                  <a:pt x="296169" y="22076"/>
                </a:lnTo>
                <a:lnTo>
                  <a:pt x="340147" y="9988"/>
                </a:lnTo>
                <a:lnTo>
                  <a:pt x="385860" y="2541"/>
                </a:lnTo>
                <a:lnTo>
                  <a:pt x="433045" y="0"/>
                </a:lnTo>
                <a:lnTo>
                  <a:pt x="3637148" y="0"/>
                </a:lnTo>
                <a:lnTo>
                  <a:pt x="3684333" y="2541"/>
                </a:lnTo>
                <a:lnTo>
                  <a:pt x="3730046" y="9988"/>
                </a:lnTo>
                <a:lnTo>
                  <a:pt x="3774024" y="22076"/>
                </a:lnTo>
                <a:lnTo>
                  <a:pt x="3816001" y="38543"/>
                </a:lnTo>
                <a:lnTo>
                  <a:pt x="3855714" y="59123"/>
                </a:lnTo>
                <a:lnTo>
                  <a:pt x="3892899" y="83552"/>
                </a:lnTo>
                <a:lnTo>
                  <a:pt x="3927291" y="111567"/>
                </a:lnTo>
                <a:lnTo>
                  <a:pt x="3958626" y="142902"/>
                </a:lnTo>
                <a:lnTo>
                  <a:pt x="3986641" y="177294"/>
                </a:lnTo>
                <a:lnTo>
                  <a:pt x="4011070" y="214479"/>
                </a:lnTo>
                <a:lnTo>
                  <a:pt x="4031650" y="254192"/>
                </a:lnTo>
                <a:lnTo>
                  <a:pt x="4048117" y="296169"/>
                </a:lnTo>
                <a:lnTo>
                  <a:pt x="4060205" y="340147"/>
                </a:lnTo>
                <a:lnTo>
                  <a:pt x="4067653" y="385860"/>
                </a:lnTo>
                <a:lnTo>
                  <a:pt x="4070194" y="433045"/>
                </a:lnTo>
                <a:lnTo>
                  <a:pt x="4070194" y="2165188"/>
                </a:lnTo>
                <a:lnTo>
                  <a:pt x="4067653" y="2212373"/>
                </a:lnTo>
                <a:lnTo>
                  <a:pt x="4060205" y="2258086"/>
                </a:lnTo>
                <a:lnTo>
                  <a:pt x="4048117" y="2302064"/>
                </a:lnTo>
                <a:lnTo>
                  <a:pt x="4031650" y="2344041"/>
                </a:lnTo>
                <a:lnTo>
                  <a:pt x="4011070" y="2383754"/>
                </a:lnTo>
                <a:lnTo>
                  <a:pt x="3986641" y="2420939"/>
                </a:lnTo>
                <a:lnTo>
                  <a:pt x="3958626" y="2455331"/>
                </a:lnTo>
                <a:lnTo>
                  <a:pt x="3927291" y="2486666"/>
                </a:lnTo>
                <a:lnTo>
                  <a:pt x="3892899" y="2514681"/>
                </a:lnTo>
                <a:lnTo>
                  <a:pt x="3855714" y="2539110"/>
                </a:lnTo>
                <a:lnTo>
                  <a:pt x="3816001" y="2559690"/>
                </a:lnTo>
                <a:lnTo>
                  <a:pt x="3774024" y="2576157"/>
                </a:lnTo>
                <a:lnTo>
                  <a:pt x="3730046" y="2588245"/>
                </a:lnTo>
                <a:lnTo>
                  <a:pt x="3684333" y="2595692"/>
                </a:lnTo>
                <a:lnTo>
                  <a:pt x="3637148" y="2598234"/>
                </a:lnTo>
                <a:lnTo>
                  <a:pt x="433045" y="2598234"/>
                </a:lnTo>
                <a:lnTo>
                  <a:pt x="385860" y="2595692"/>
                </a:lnTo>
                <a:lnTo>
                  <a:pt x="340147" y="2588245"/>
                </a:lnTo>
                <a:lnTo>
                  <a:pt x="296169" y="2576157"/>
                </a:lnTo>
                <a:lnTo>
                  <a:pt x="254192" y="2559690"/>
                </a:lnTo>
                <a:lnTo>
                  <a:pt x="214479" y="2539110"/>
                </a:lnTo>
                <a:lnTo>
                  <a:pt x="177294" y="2514681"/>
                </a:lnTo>
                <a:lnTo>
                  <a:pt x="142902" y="2486666"/>
                </a:lnTo>
                <a:lnTo>
                  <a:pt x="111567" y="2455331"/>
                </a:lnTo>
                <a:lnTo>
                  <a:pt x="83552" y="2420939"/>
                </a:lnTo>
                <a:lnTo>
                  <a:pt x="59123" y="2383754"/>
                </a:lnTo>
                <a:lnTo>
                  <a:pt x="38543" y="2344041"/>
                </a:lnTo>
                <a:lnTo>
                  <a:pt x="22076" y="2302064"/>
                </a:lnTo>
                <a:lnTo>
                  <a:pt x="9988" y="2258086"/>
                </a:lnTo>
                <a:lnTo>
                  <a:pt x="2541" y="2212373"/>
                </a:lnTo>
                <a:lnTo>
                  <a:pt x="0" y="2165188"/>
                </a:lnTo>
                <a:lnTo>
                  <a:pt x="0" y="43304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8">
            <a:extLst>
              <a:ext uri="{FF2B5EF4-FFF2-40B4-BE49-F238E27FC236}">
                <a16:creationId xmlns:a16="http://schemas.microsoft.com/office/drawing/2014/main" id="{B1EA51E2-E6B7-649B-0242-4CEB49D0E959}"/>
              </a:ext>
            </a:extLst>
          </p:cNvPr>
          <p:cNvGraphicFramePr>
            <a:graphicFrameLocks noGrp="1"/>
          </p:cNvGraphicFramePr>
          <p:nvPr/>
        </p:nvGraphicFramePr>
        <p:xfrm>
          <a:off x="7557330" y="1864636"/>
          <a:ext cx="3073399" cy="2423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&gt;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2230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df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658495">
                        <a:lnSpc>
                          <a:spcPts val="210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name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210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age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0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attendance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1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tabLst>
                          <a:tab pos="658495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1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20" dirty="0">
                          <a:latin typeface="Consolas"/>
                          <a:cs typeface="Consolas"/>
                        </a:rPr>
                        <a:t>Lucy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3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1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  <a:tabLst>
                          <a:tab pos="532765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Helen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tabLst>
                          <a:tab pos="407670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Johnny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3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  <a:tabLst>
                          <a:tab pos="532765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4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Jimmy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41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  <a:tabLst>
                          <a:tab pos="407670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5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Victor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415">
                <a:tc gridSpan="2"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tabLst>
                          <a:tab pos="532765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6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Hilda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3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31750">
                        <a:lnSpc>
                          <a:spcPts val="190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Anthony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0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0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" name="object 9">
            <a:extLst>
              <a:ext uri="{FF2B5EF4-FFF2-40B4-BE49-F238E27FC236}">
                <a16:creationId xmlns:a16="http://schemas.microsoft.com/office/drawing/2014/main" id="{E089A617-9B3E-A78F-317A-F6DE170EAE1B}"/>
              </a:ext>
            </a:extLst>
          </p:cNvPr>
          <p:cNvSpPr/>
          <p:nvPr/>
        </p:nvSpPr>
        <p:spPr>
          <a:xfrm>
            <a:off x="9322268" y="1953157"/>
            <a:ext cx="1661795" cy="2399665"/>
          </a:xfrm>
          <a:custGeom>
            <a:avLst/>
            <a:gdLst/>
            <a:ahLst/>
            <a:cxnLst/>
            <a:rect l="l" t="t" r="r" b="b"/>
            <a:pathLst>
              <a:path w="1661795" h="2399665">
                <a:moveTo>
                  <a:pt x="0" y="276927"/>
                </a:moveTo>
                <a:lnTo>
                  <a:pt x="4461" y="227149"/>
                </a:lnTo>
                <a:lnTo>
                  <a:pt x="17325" y="180298"/>
                </a:lnTo>
                <a:lnTo>
                  <a:pt x="37808" y="137156"/>
                </a:lnTo>
                <a:lnTo>
                  <a:pt x="65129" y="98506"/>
                </a:lnTo>
                <a:lnTo>
                  <a:pt x="98506" y="65129"/>
                </a:lnTo>
                <a:lnTo>
                  <a:pt x="137156" y="37808"/>
                </a:lnTo>
                <a:lnTo>
                  <a:pt x="180298" y="17325"/>
                </a:lnTo>
                <a:lnTo>
                  <a:pt x="227149" y="4461"/>
                </a:lnTo>
                <a:lnTo>
                  <a:pt x="276927" y="0"/>
                </a:lnTo>
                <a:lnTo>
                  <a:pt x="1384604" y="0"/>
                </a:lnTo>
                <a:lnTo>
                  <a:pt x="1434381" y="4461"/>
                </a:lnTo>
                <a:lnTo>
                  <a:pt x="1481232" y="17325"/>
                </a:lnTo>
                <a:lnTo>
                  <a:pt x="1524374" y="37808"/>
                </a:lnTo>
                <a:lnTo>
                  <a:pt x="1563024" y="65129"/>
                </a:lnTo>
                <a:lnTo>
                  <a:pt x="1596401" y="98506"/>
                </a:lnTo>
                <a:lnTo>
                  <a:pt x="1623722" y="137156"/>
                </a:lnTo>
                <a:lnTo>
                  <a:pt x="1644205" y="180298"/>
                </a:lnTo>
                <a:lnTo>
                  <a:pt x="1657069" y="227149"/>
                </a:lnTo>
                <a:lnTo>
                  <a:pt x="1661531" y="276927"/>
                </a:lnTo>
                <a:lnTo>
                  <a:pt x="1661531" y="2122214"/>
                </a:lnTo>
                <a:lnTo>
                  <a:pt x="1657069" y="2171992"/>
                </a:lnTo>
                <a:lnTo>
                  <a:pt x="1644205" y="2218843"/>
                </a:lnTo>
                <a:lnTo>
                  <a:pt x="1623722" y="2261984"/>
                </a:lnTo>
                <a:lnTo>
                  <a:pt x="1596401" y="2300634"/>
                </a:lnTo>
                <a:lnTo>
                  <a:pt x="1563024" y="2334011"/>
                </a:lnTo>
                <a:lnTo>
                  <a:pt x="1524374" y="2361332"/>
                </a:lnTo>
                <a:lnTo>
                  <a:pt x="1481232" y="2381815"/>
                </a:lnTo>
                <a:lnTo>
                  <a:pt x="1434381" y="2394679"/>
                </a:lnTo>
                <a:lnTo>
                  <a:pt x="1384604" y="2399141"/>
                </a:lnTo>
                <a:lnTo>
                  <a:pt x="276927" y="2399141"/>
                </a:lnTo>
                <a:lnTo>
                  <a:pt x="227149" y="2394679"/>
                </a:lnTo>
                <a:lnTo>
                  <a:pt x="180298" y="2381815"/>
                </a:lnTo>
                <a:lnTo>
                  <a:pt x="137156" y="2361332"/>
                </a:lnTo>
                <a:lnTo>
                  <a:pt x="98506" y="2334011"/>
                </a:lnTo>
                <a:lnTo>
                  <a:pt x="65129" y="2300634"/>
                </a:lnTo>
                <a:lnTo>
                  <a:pt x="37808" y="2261984"/>
                </a:lnTo>
                <a:lnTo>
                  <a:pt x="17325" y="2218843"/>
                </a:lnTo>
                <a:lnTo>
                  <a:pt x="4461" y="2171992"/>
                </a:lnTo>
                <a:lnTo>
                  <a:pt x="0" y="2122214"/>
                </a:lnTo>
                <a:lnTo>
                  <a:pt x="0" y="276927"/>
                </a:lnTo>
                <a:close/>
              </a:path>
            </a:pathLst>
          </a:custGeom>
          <a:ln w="26425">
            <a:solidFill>
              <a:srgbClr val="672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1E8B1EA6-8696-6416-2632-6A01359D71E7}"/>
              </a:ext>
            </a:extLst>
          </p:cNvPr>
          <p:cNvSpPr txBox="1"/>
          <p:nvPr/>
        </p:nvSpPr>
        <p:spPr>
          <a:xfrm>
            <a:off x="965801" y="3021636"/>
            <a:ext cx="7802245" cy="31752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buChar char="&gt;"/>
              <a:tabLst>
                <a:tab pos="264160" algn="l"/>
              </a:tabLst>
            </a:pPr>
            <a:r>
              <a:rPr lang="en-US" sz="1800" spc="-10" dirty="0" err="1">
                <a:latin typeface="Consolas"/>
                <a:cs typeface="Consolas"/>
              </a:rPr>
              <a:t>df</a:t>
            </a:r>
            <a:r>
              <a:rPr lang="en-US" sz="1800" spc="-10" dirty="0">
                <a:latin typeface="Consolas"/>
                <a:cs typeface="Consolas"/>
              </a:rPr>
              <a:t>[[3]][2]</a:t>
            </a:r>
            <a:endParaRPr lang="en-US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lang="en-US" sz="1800" dirty="0">
                <a:latin typeface="Consolas"/>
                <a:cs typeface="Consolas"/>
              </a:rPr>
              <a:t>[1]</a:t>
            </a:r>
            <a:r>
              <a:rPr lang="en-US" sz="1800" spc="-15" dirty="0">
                <a:latin typeface="Consolas"/>
                <a:cs typeface="Consolas"/>
              </a:rPr>
              <a:t> </a:t>
            </a:r>
            <a:r>
              <a:rPr lang="en-US" sz="1800" spc="-10" dirty="0">
                <a:latin typeface="Consolas"/>
                <a:cs typeface="Consolas"/>
              </a:rPr>
              <a:t>FALSE</a:t>
            </a:r>
            <a:endParaRPr lang="en-US" sz="1800" dirty="0">
              <a:latin typeface="Consolas"/>
              <a:cs typeface="Consolas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endParaRPr lang="en-US" sz="1800" spc="-10" dirty="0">
              <a:latin typeface="Consolas"/>
              <a:cs typeface="Consolas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&gt; </a:t>
            </a:r>
            <a:r>
              <a:rPr lang="en-US" sz="1800" spc="-10" dirty="0" err="1">
                <a:latin typeface="Consolas"/>
                <a:cs typeface="Consolas"/>
              </a:rPr>
              <a:t>df</a:t>
            </a:r>
            <a:r>
              <a:rPr lang="en-US" sz="1800" spc="-10" dirty="0">
                <a:latin typeface="Consolas"/>
                <a:cs typeface="Consolas"/>
              </a:rPr>
              <a:t>[[c(1,2)]]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"Helen”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endParaRPr lang="en-US" sz="1800" spc="-10" dirty="0">
              <a:latin typeface="Consolas"/>
              <a:cs typeface="Consolas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&gt; </a:t>
            </a:r>
            <a:r>
              <a:rPr lang="en-US" sz="1800" spc="-10" dirty="0" err="1">
                <a:latin typeface="Consolas"/>
                <a:cs typeface="Consolas"/>
              </a:rPr>
              <a:t>df</a:t>
            </a:r>
            <a:r>
              <a:rPr lang="en-US" sz="1800" spc="-10" dirty="0">
                <a:latin typeface="Consolas"/>
                <a:cs typeface="Consolas"/>
              </a:rPr>
              <a:t>[[1,2]]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r>
              <a:rPr lang="en-US" sz="1800" spc="-10" dirty="0">
                <a:latin typeface="Consolas"/>
                <a:cs typeface="Consolas"/>
              </a:rPr>
              <a:t>[1] 21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64160" algn="l"/>
              </a:tabLst>
            </a:pPr>
            <a:endParaRPr lang="en-US" sz="1800" spc="-10" dirty="0">
              <a:latin typeface="Consolas"/>
              <a:cs typeface="Consolas"/>
            </a:endParaRPr>
          </a:p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 err="1">
                <a:latin typeface="Consolas"/>
                <a:cs typeface="Consolas"/>
              </a:rPr>
              <a:t>df</a:t>
            </a:r>
            <a:r>
              <a:rPr sz="1800" spc="-10" dirty="0">
                <a:latin typeface="Consolas"/>
                <a:cs typeface="Consolas"/>
              </a:rPr>
              <a:t>[3][2]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Error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in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`[.data.frame`(df[3],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2)</a:t>
            </a:r>
            <a:r>
              <a:rPr sz="1800" spc="-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undefined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columns</a:t>
            </a:r>
            <a:r>
              <a:rPr sz="1800" spc="-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selected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4AACEB35-E17C-FECA-A7F7-E5169CF542F6}"/>
              </a:ext>
            </a:extLst>
          </p:cNvPr>
          <p:cNvSpPr/>
          <p:nvPr/>
        </p:nvSpPr>
        <p:spPr>
          <a:xfrm>
            <a:off x="8198384" y="4724468"/>
            <a:ext cx="3111500" cy="1075544"/>
          </a:xfrm>
          <a:custGeom>
            <a:avLst/>
            <a:gdLst/>
            <a:ahLst/>
            <a:cxnLst/>
            <a:rect l="l" t="t" r="r" b="b"/>
            <a:pathLst>
              <a:path w="3111500" h="2598420">
                <a:moveTo>
                  <a:pt x="0" y="433049"/>
                </a:moveTo>
                <a:lnTo>
                  <a:pt x="2541" y="385863"/>
                </a:lnTo>
                <a:lnTo>
                  <a:pt x="9988" y="340149"/>
                </a:lnTo>
                <a:lnTo>
                  <a:pt x="22077" y="296172"/>
                </a:lnTo>
                <a:lnTo>
                  <a:pt x="38543" y="254194"/>
                </a:lnTo>
                <a:lnTo>
                  <a:pt x="59123" y="214480"/>
                </a:lnTo>
                <a:lnTo>
                  <a:pt x="83553" y="177295"/>
                </a:lnTo>
                <a:lnTo>
                  <a:pt x="111567" y="142903"/>
                </a:lnTo>
                <a:lnTo>
                  <a:pt x="142903" y="111567"/>
                </a:lnTo>
                <a:lnTo>
                  <a:pt x="177295" y="83553"/>
                </a:lnTo>
                <a:lnTo>
                  <a:pt x="214480" y="59123"/>
                </a:lnTo>
                <a:lnTo>
                  <a:pt x="254194" y="38543"/>
                </a:lnTo>
                <a:lnTo>
                  <a:pt x="296171" y="22077"/>
                </a:lnTo>
                <a:lnTo>
                  <a:pt x="340149" y="9988"/>
                </a:lnTo>
                <a:lnTo>
                  <a:pt x="385863" y="2541"/>
                </a:lnTo>
                <a:lnTo>
                  <a:pt x="433048" y="0"/>
                </a:lnTo>
                <a:lnTo>
                  <a:pt x="2678142" y="0"/>
                </a:lnTo>
                <a:lnTo>
                  <a:pt x="2725327" y="2541"/>
                </a:lnTo>
                <a:lnTo>
                  <a:pt x="2771041" y="9988"/>
                </a:lnTo>
                <a:lnTo>
                  <a:pt x="2815018" y="22077"/>
                </a:lnTo>
                <a:lnTo>
                  <a:pt x="2856996" y="38543"/>
                </a:lnTo>
                <a:lnTo>
                  <a:pt x="2896710" y="59123"/>
                </a:lnTo>
                <a:lnTo>
                  <a:pt x="2933895" y="83553"/>
                </a:lnTo>
                <a:lnTo>
                  <a:pt x="2968287" y="111567"/>
                </a:lnTo>
                <a:lnTo>
                  <a:pt x="2999622" y="142903"/>
                </a:lnTo>
                <a:lnTo>
                  <a:pt x="3027637" y="177295"/>
                </a:lnTo>
                <a:lnTo>
                  <a:pt x="3052067" y="214480"/>
                </a:lnTo>
                <a:lnTo>
                  <a:pt x="3072647" y="254194"/>
                </a:lnTo>
                <a:lnTo>
                  <a:pt x="3089113" y="296172"/>
                </a:lnTo>
                <a:lnTo>
                  <a:pt x="3101202" y="340149"/>
                </a:lnTo>
                <a:lnTo>
                  <a:pt x="3108649" y="385863"/>
                </a:lnTo>
                <a:lnTo>
                  <a:pt x="3111191" y="433049"/>
                </a:lnTo>
                <a:lnTo>
                  <a:pt x="3111191" y="2165185"/>
                </a:lnTo>
                <a:lnTo>
                  <a:pt x="3108649" y="2212370"/>
                </a:lnTo>
                <a:lnTo>
                  <a:pt x="3101202" y="2258084"/>
                </a:lnTo>
                <a:lnTo>
                  <a:pt x="3089113" y="2302061"/>
                </a:lnTo>
                <a:lnTo>
                  <a:pt x="3072647" y="2344039"/>
                </a:lnTo>
                <a:lnTo>
                  <a:pt x="3052067" y="2383752"/>
                </a:lnTo>
                <a:lnTo>
                  <a:pt x="3027637" y="2420937"/>
                </a:lnTo>
                <a:lnTo>
                  <a:pt x="2999622" y="2455330"/>
                </a:lnTo>
                <a:lnTo>
                  <a:pt x="2968287" y="2486665"/>
                </a:lnTo>
                <a:lnTo>
                  <a:pt x="2933895" y="2514680"/>
                </a:lnTo>
                <a:lnTo>
                  <a:pt x="2896710" y="2539110"/>
                </a:lnTo>
                <a:lnTo>
                  <a:pt x="2856996" y="2559690"/>
                </a:lnTo>
                <a:lnTo>
                  <a:pt x="2815018" y="2576156"/>
                </a:lnTo>
                <a:lnTo>
                  <a:pt x="2771041" y="2588245"/>
                </a:lnTo>
                <a:lnTo>
                  <a:pt x="2725327" y="2595692"/>
                </a:lnTo>
                <a:lnTo>
                  <a:pt x="2678142" y="2598234"/>
                </a:lnTo>
                <a:lnTo>
                  <a:pt x="433048" y="2598234"/>
                </a:lnTo>
                <a:lnTo>
                  <a:pt x="385863" y="2595692"/>
                </a:lnTo>
                <a:lnTo>
                  <a:pt x="340149" y="2588245"/>
                </a:lnTo>
                <a:lnTo>
                  <a:pt x="296171" y="2576156"/>
                </a:lnTo>
                <a:lnTo>
                  <a:pt x="254194" y="2559690"/>
                </a:lnTo>
                <a:lnTo>
                  <a:pt x="214480" y="2539110"/>
                </a:lnTo>
                <a:lnTo>
                  <a:pt x="177295" y="2514680"/>
                </a:lnTo>
                <a:lnTo>
                  <a:pt x="142903" y="2486665"/>
                </a:lnTo>
                <a:lnTo>
                  <a:pt x="111567" y="2455330"/>
                </a:lnTo>
                <a:lnTo>
                  <a:pt x="83553" y="2420937"/>
                </a:lnTo>
                <a:lnTo>
                  <a:pt x="59123" y="2383752"/>
                </a:lnTo>
                <a:lnTo>
                  <a:pt x="38543" y="2344039"/>
                </a:lnTo>
                <a:lnTo>
                  <a:pt x="22077" y="2302061"/>
                </a:lnTo>
                <a:lnTo>
                  <a:pt x="9988" y="2258084"/>
                </a:lnTo>
                <a:lnTo>
                  <a:pt x="2541" y="2212370"/>
                </a:lnTo>
                <a:lnTo>
                  <a:pt x="0" y="2165185"/>
                </a:lnTo>
                <a:lnTo>
                  <a:pt x="0" y="433049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1">
            <a:extLst>
              <a:ext uri="{FF2B5EF4-FFF2-40B4-BE49-F238E27FC236}">
                <a16:creationId xmlns:a16="http://schemas.microsoft.com/office/drawing/2014/main" id="{12EC3A23-0BD0-DD9A-C72E-FFE844097EA9}"/>
              </a:ext>
            </a:extLst>
          </p:cNvPr>
          <p:cNvSpPr txBox="1"/>
          <p:nvPr/>
        </p:nvSpPr>
        <p:spPr>
          <a:xfrm>
            <a:off x="8403959" y="4912867"/>
            <a:ext cx="188150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Quiz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Consolas"/>
                <a:cs typeface="Consolas"/>
              </a:rPr>
              <a:t>df[[3]]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"/>
                <a:cs typeface="Arial"/>
              </a:rPr>
              <a:t>return?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27" name="object 13">
            <a:extLst>
              <a:ext uri="{FF2B5EF4-FFF2-40B4-BE49-F238E27FC236}">
                <a16:creationId xmlns:a16="http://schemas.microsoft.com/office/drawing/2014/main" id="{480F55F1-F95A-5689-B2B2-B311E0DD17C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4563" y="4724400"/>
            <a:ext cx="627888" cy="624839"/>
          </a:xfrm>
          <a:prstGeom prst="rect">
            <a:avLst/>
          </a:prstGeom>
        </p:spPr>
      </p:pic>
      <p:sp>
        <p:nvSpPr>
          <p:cNvPr id="30" name="object 13">
            <a:extLst>
              <a:ext uri="{FF2B5EF4-FFF2-40B4-BE49-F238E27FC236}">
                <a16:creationId xmlns:a16="http://schemas.microsoft.com/office/drawing/2014/main" id="{52DEEC52-D135-D489-7AD5-2F83F37DA258}"/>
              </a:ext>
            </a:extLst>
          </p:cNvPr>
          <p:cNvSpPr/>
          <p:nvPr/>
        </p:nvSpPr>
        <p:spPr>
          <a:xfrm>
            <a:off x="3282157" y="4753954"/>
            <a:ext cx="3728243" cy="685800"/>
          </a:xfrm>
          <a:custGeom>
            <a:avLst/>
            <a:gdLst/>
            <a:ahLst/>
            <a:cxnLst/>
            <a:rect l="l" t="t" r="r" b="b"/>
            <a:pathLst>
              <a:path w="4046220" h="685800">
                <a:moveTo>
                  <a:pt x="0" y="114302"/>
                </a:moveTo>
                <a:lnTo>
                  <a:pt x="8982" y="69810"/>
                </a:lnTo>
                <a:lnTo>
                  <a:pt x="33478" y="33478"/>
                </a:lnTo>
                <a:lnTo>
                  <a:pt x="69810" y="8982"/>
                </a:lnTo>
                <a:lnTo>
                  <a:pt x="114302" y="0"/>
                </a:lnTo>
                <a:lnTo>
                  <a:pt x="3931918" y="0"/>
                </a:lnTo>
                <a:lnTo>
                  <a:pt x="3976409" y="8982"/>
                </a:lnTo>
                <a:lnTo>
                  <a:pt x="4012741" y="33478"/>
                </a:lnTo>
                <a:lnTo>
                  <a:pt x="4037237" y="69810"/>
                </a:lnTo>
                <a:lnTo>
                  <a:pt x="4046220" y="114302"/>
                </a:lnTo>
                <a:lnTo>
                  <a:pt x="4046220" y="571497"/>
                </a:lnTo>
                <a:lnTo>
                  <a:pt x="4037237" y="615989"/>
                </a:lnTo>
                <a:lnTo>
                  <a:pt x="4012741" y="652321"/>
                </a:lnTo>
                <a:lnTo>
                  <a:pt x="3976409" y="676817"/>
                </a:lnTo>
                <a:lnTo>
                  <a:pt x="3931918" y="685800"/>
                </a:lnTo>
                <a:lnTo>
                  <a:pt x="114302" y="685800"/>
                </a:lnTo>
                <a:lnTo>
                  <a:pt x="69810" y="676817"/>
                </a:lnTo>
                <a:lnTo>
                  <a:pt x="33478" y="652321"/>
                </a:lnTo>
                <a:lnTo>
                  <a:pt x="8982" y="615989"/>
                </a:lnTo>
                <a:lnTo>
                  <a:pt x="0" y="571497"/>
                </a:lnTo>
                <a:lnTo>
                  <a:pt x="0" y="114302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14">
            <a:extLst>
              <a:ext uri="{FF2B5EF4-FFF2-40B4-BE49-F238E27FC236}">
                <a16:creationId xmlns:a16="http://schemas.microsoft.com/office/drawing/2014/main" id="{089718A3-26F1-A3AF-0554-5E5DF1431B64}"/>
              </a:ext>
            </a:extLst>
          </p:cNvPr>
          <p:cNvSpPr txBox="1"/>
          <p:nvPr/>
        </p:nvSpPr>
        <p:spPr>
          <a:xfrm>
            <a:off x="3316027" y="4946994"/>
            <a:ext cx="40547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Doesn’t work in a pure list, C</a:t>
            </a:r>
            <a:r>
              <a:rPr sz="1800" spc="-10" dirty="0">
                <a:latin typeface="Arial"/>
                <a:cs typeface="Arial"/>
              </a:rPr>
              <a:t>aution!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32" name="object 15">
            <a:extLst>
              <a:ext uri="{FF2B5EF4-FFF2-40B4-BE49-F238E27FC236}">
                <a16:creationId xmlns:a16="http://schemas.microsoft.com/office/drawing/2014/main" id="{DF97B912-33DC-D9EA-24A1-25E468AB42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0639" y="4648200"/>
            <a:ext cx="758951" cy="7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0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94957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SUBSET</a:t>
            </a:r>
            <a:r>
              <a:rPr spc="-160" dirty="0"/>
              <a:t> </a:t>
            </a:r>
            <a:r>
              <a:rPr spc="-35" dirty="0"/>
              <a:t>OF</a:t>
            </a:r>
            <a:r>
              <a:rPr spc="-165" dirty="0"/>
              <a:t> </a:t>
            </a:r>
            <a:r>
              <a:rPr dirty="0"/>
              <a:t>A</a:t>
            </a:r>
            <a:r>
              <a:rPr spc="-165" dirty="0"/>
              <a:t> </a:t>
            </a:r>
            <a:r>
              <a:rPr spc="-135" dirty="0"/>
              <a:t>DATA</a:t>
            </a:r>
            <a:r>
              <a:rPr spc="-160" dirty="0"/>
              <a:t> </a:t>
            </a:r>
            <a:r>
              <a:rPr spc="-30" dirty="0"/>
              <a:t>FRAME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8890" y="717097"/>
            <a:ext cx="6629400" cy="4652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78435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Char char="•"/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However, more often we use d</a:t>
            </a:r>
            <a:r>
              <a:rPr sz="1800" dirty="0">
                <a:latin typeface="Arial"/>
                <a:cs typeface="Arial"/>
              </a:rPr>
              <a:t>ouble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index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row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column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similar as a matrix</a:t>
            </a:r>
            <a:endParaRPr sz="1800" dirty="0">
              <a:latin typeface="Arial"/>
              <a:cs typeface="Arial"/>
            </a:endParaRPr>
          </a:p>
          <a:p>
            <a:pPr marL="537845" indent="-251460">
              <a:lnSpc>
                <a:spcPct val="100000"/>
              </a:lnSpc>
              <a:spcBef>
                <a:spcPts val="50"/>
              </a:spcBef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df[3,]</a:t>
            </a:r>
            <a:endParaRPr sz="1800" dirty="0">
              <a:latin typeface="Consolas"/>
              <a:cs typeface="Consolas"/>
            </a:endParaRPr>
          </a:p>
          <a:p>
            <a:pPr marL="788035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name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age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attendance</a:t>
            </a: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25"/>
              </a:spcBef>
              <a:tabLst>
                <a:tab pos="1541145" algn="l"/>
                <a:tab pos="2669540" algn="l"/>
              </a:tabLst>
            </a:pPr>
            <a:r>
              <a:rPr sz="1800" dirty="0">
                <a:latin typeface="Consolas"/>
                <a:cs typeface="Consolas"/>
              </a:rPr>
              <a:t>3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Johnny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24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Consolas"/>
              <a:cs typeface="Consolas"/>
            </a:endParaRPr>
          </a:p>
          <a:p>
            <a:pPr marL="537845" indent="-251460">
              <a:lnSpc>
                <a:spcPct val="100000"/>
              </a:lnSpc>
              <a:buChar char="&gt;"/>
              <a:tabLst>
                <a:tab pos="538480" algn="l"/>
              </a:tabLst>
            </a:pPr>
            <a:r>
              <a:rPr sz="1800" spc="-10" dirty="0">
                <a:latin typeface="Consolas"/>
                <a:cs typeface="Consolas"/>
              </a:rPr>
              <a:t>df[,3]</a:t>
            </a: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50"/>
              </a:spcBef>
              <a:tabLst>
                <a:tab pos="913765" algn="l"/>
                <a:tab pos="2419350" algn="l"/>
                <a:tab pos="4677410" algn="l"/>
              </a:tabLst>
            </a:pPr>
            <a:r>
              <a:rPr sz="1800" spc="-25" dirty="0">
                <a:latin typeface="Consolas"/>
                <a:cs typeface="Consolas"/>
              </a:rPr>
              <a:t>[1]</a:t>
            </a:r>
            <a:r>
              <a:rPr sz="1800" dirty="0">
                <a:latin typeface="Consolas"/>
                <a:cs typeface="Consolas"/>
              </a:rPr>
              <a:t>	TRUE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r>
              <a:rPr sz="1800" dirty="0">
                <a:latin typeface="Consolas"/>
                <a:cs typeface="Consolas"/>
              </a:rPr>
              <a:t>	TRUE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FALSE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r>
              <a:rPr sz="1800" dirty="0">
                <a:latin typeface="Consolas"/>
                <a:cs typeface="Consolas"/>
              </a:rPr>
              <a:t>	TRUE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FALSE</a:t>
            </a:r>
            <a:endParaRPr sz="18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 dirty="0">
              <a:latin typeface="Consolas"/>
              <a:cs typeface="Consolas"/>
            </a:endParaRPr>
          </a:p>
          <a:p>
            <a:pPr marL="537845" indent="-251460">
              <a:lnSpc>
                <a:spcPct val="100000"/>
              </a:lnSpc>
              <a:buChar char="&gt;"/>
              <a:tabLst>
                <a:tab pos="538480" algn="l"/>
              </a:tabLst>
            </a:pPr>
            <a:r>
              <a:rPr sz="1800" dirty="0">
                <a:latin typeface="Consolas"/>
                <a:cs typeface="Consolas"/>
              </a:rPr>
              <a:t>df[3,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'age']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74528"/>
                </a:solidFill>
                <a:latin typeface="Consolas"/>
                <a:cs typeface="Consolas"/>
              </a:rPr>
              <a:t>#equivalent</a:t>
            </a:r>
            <a:r>
              <a:rPr sz="1800" i="1" spc="-30" dirty="0">
                <a:solidFill>
                  <a:srgbClr val="274528"/>
                </a:solidFill>
                <a:latin typeface="Consolas"/>
                <a:cs typeface="Consolas"/>
              </a:rPr>
              <a:t> </a:t>
            </a:r>
            <a:r>
              <a:rPr sz="1800" i="1" dirty="0">
                <a:solidFill>
                  <a:srgbClr val="274528"/>
                </a:solidFill>
                <a:latin typeface="Consolas"/>
                <a:cs typeface="Consolas"/>
              </a:rPr>
              <a:t>to</a:t>
            </a:r>
            <a:r>
              <a:rPr sz="1800" i="1" spc="-30" dirty="0">
                <a:solidFill>
                  <a:srgbClr val="274528"/>
                </a:solidFill>
                <a:latin typeface="Consolas"/>
                <a:cs typeface="Consolas"/>
              </a:rPr>
              <a:t> </a:t>
            </a:r>
            <a:r>
              <a:rPr sz="1800" i="1" spc="-10" dirty="0">
                <a:solidFill>
                  <a:srgbClr val="274528"/>
                </a:solidFill>
                <a:latin typeface="Consolas"/>
                <a:cs typeface="Consolas"/>
              </a:rPr>
              <a:t>df[3,2]</a:t>
            </a:r>
            <a:endParaRPr sz="1800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14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24</a:t>
            </a:r>
            <a:endParaRPr lang="en-US" sz="1800" spc="-25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145"/>
              </a:spcBef>
            </a:pPr>
            <a:endParaRPr lang="en-US" spc="-25" dirty="0">
              <a:latin typeface="Consolas"/>
              <a:cs typeface="Consolas"/>
            </a:endParaRPr>
          </a:p>
          <a:p>
            <a:pPr marL="287020">
              <a:lnSpc>
                <a:spcPct val="100000"/>
              </a:lnSpc>
              <a:spcBef>
                <a:spcPts val="145"/>
              </a:spcBef>
            </a:pPr>
            <a:r>
              <a:rPr lang="en-US" sz="1800" dirty="0">
                <a:latin typeface="Consolas"/>
                <a:cs typeface="Consolas"/>
              </a:rPr>
              <a:t>&gt; </a:t>
            </a:r>
            <a:r>
              <a:rPr lang="en-US" sz="1800" dirty="0" err="1">
                <a:latin typeface="Consolas"/>
                <a:cs typeface="Consolas"/>
              </a:rPr>
              <a:t>df</a:t>
            </a:r>
            <a:r>
              <a:rPr lang="en-US" sz="1800" dirty="0">
                <a:latin typeface="Consolas"/>
                <a:cs typeface="Consolas"/>
              </a:rPr>
              <a:t>[c(1,3), c(1,2)]</a:t>
            </a:r>
          </a:p>
          <a:p>
            <a:pPr marL="287020">
              <a:lnSpc>
                <a:spcPct val="100000"/>
              </a:lnSpc>
              <a:spcBef>
                <a:spcPts val="145"/>
              </a:spcBef>
            </a:pPr>
            <a:r>
              <a:rPr lang="en-US" sz="1800" dirty="0">
                <a:latin typeface="Consolas"/>
                <a:cs typeface="Consolas"/>
              </a:rPr>
              <a:t>    name age</a:t>
            </a:r>
          </a:p>
          <a:p>
            <a:pPr marL="287020">
              <a:lnSpc>
                <a:spcPct val="100000"/>
              </a:lnSpc>
              <a:spcBef>
                <a:spcPts val="145"/>
              </a:spcBef>
            </a:pPr>
            <a:r>
              <a:rPr lang="en-US" sz="1800" dirty="0">
                <a:latin typeface="Consolas"/>
                <a:cs typeface="Consolas"/>
              </a:rPr>
              <a:t>1   Lucy  21</a:t>
            </a:r>
          </a:p>
          <a:p>
            <a:pPr marL="287020">
              <a:lnSpc>
                <a:spcPct val="100000"/>
              </a:lnSpc>
              <a:spcBef>
                <a:spcPts val="145"/>
              </a:spcBef>
            </a:pPr>
            <a:r>
              <a:rPr lang="en-US" sz="1800" dirty="0">
                <a:latin typeface="Consolas"/>
                <a:cs typeface="Consolas"/>
              </a:rPr>
              <a:t>3 Johnny  24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42420" y="870441"/>
            <a:ext cx="4070350" cy="2598420"/>
          </a:xfrm>
          <a:custGeom>
            <a:avLst/>
            <a:gdLst/>
            <a:ahLst/>
            <a:cxnLst/>
            <a:rect l="l" t="t" r="r" b="b"/>
            <a:pathLst>
              <a:path w="4070350" h="2598420">
                <a:moveTo>
                  <a:pt x="0" y="433045"/>
                </a:moveTo>
                <a:lnTo>
                  <a:pt x="2541" y="385860"/>
                </a:lnTo>
                <a:lnTo>
                  <a:pt x="9988" y="340147"/>
                </a:lnTo>
                <a:lnTo>
                  <a:pt x="22076" y="296169"/>
                </a:lnTo>
                <a:lnTo>
                  <a:pt x="38543" y="254192"/>
                </a:lnTo>
                <a:lnTo>
                  <a:pt x="59123" y="214479"/>
                </a:lnTo>
                <a:lnTo>
                  <a:pt x="83552" y="177294"/>
                </a:lnTo>
                <a:lnTo>
                  <a:pt x="111567" y="142902"/>
                </a:lnTo>
                <a:lnTo>
                  <a:pt x="142902" y="111567"/>
                </a:lnTo>
                <a:lnTo>
                  <a:pt x="177294" y="83552"/>
                </a:lnTo>
                <a:lnTo>
                  <a:pt x="214479" y="59123"/>
                </a:lnTo>
                <a:lnTo>
                  <a:pt x="254192" y="38543"/>
                </a:lnTo>
                <a:lnTo>
                  <a:pt x="296169" y="22076"/>
                </a:lnTo>
                <a:lnTo>
                  <a:pt x="340147" y="9988"/>
                </a:lnTo>
                <a:lnTo>
                  <a:pt x="385860" y="2541"/>
                </a:lnTo>
                <a:lnTo>
                  <a:pt x="433045" y="0"/>
                </a:lnTo>
                <a:lnTo>
                  <a:pt x="3637148" y="0"/>
                </a:lnTo>
                <a:lnTo>
                  <a:pt x="3684333" y="2541"/>
                </a:lnTo>
                <a:lnTo>
                  <a:pt x="3730046" y="9988"/>
                </a:lnTo>
                <a:lnTo>
                  <a:pt x="3774024" y="22076"/>
                </a:lnTo>
                <a:lnTo>
                  <a:pt x="3816001" y="38543"/>
                </a:lnTo>
                <a:lnTo>
                  <a:pt x="3855714" y="59123"/>
                </a:lnTo>
                <a:lnTo>
                  <a:pt x="3892899" y="83552"/>
                </a:lnTo>
                <a:lnTo>
                  <a:pt x="3927291" y="111567"/>
                </a:lnTo>
                <a:lnTo>
                  <a:pt x="3958626" y="142902"/>
                </a:lnTo>
                <a:lnTo>
                  <a:pt x="3986641" y="177294"/>
                </a:lnTo>
                <a:lnTo>
                  <a:pt x="4011070" y="214479"/>
                </a:lnTo>
                <a:lnTo>
                  <a:pt x="4031650" y="254192"/>
                </a:lnTo>
                <a:lnTo>
                  <a:pt x="4048117" y="296169"/>
                </a:lnTo>
                <a:lnTo>
                  <a:pt x="4060205" y="340147"/>
                </a:lnTo>
                <a:lnTo>
                  <a:pt x="4067653" y="385860"/>
                </a:lnTo>
                <a:lnTo>
                  <a:pt x="4070194" y="433045"/>
                </a:lnTo>
                <a:lnTo>
                  <a:pt x="4070194" y="2165188"/>
                </a:lnTo>
                <a:lnTo>
                  <a:pt x="4067653" y="2212373"/>
                </a:lnTo>
                <a:lnTo>
                  <a:pt x="4060205" y="2258086"/>
                </a:lnTo>
                <a:lnTo>
                  <a:pt x="4048117" y="2302064"/>
                </a:lnTo>
                <a:lnTo>
                  <a:pt x="4031650" y="2344041"/>
                </a:lnTo>
                <a:lnTo>
                  <a:pt x="4011070" y="2383754"/>
                </a:lnTo>
                <a:lnTo>
                  <a:pt x="3986641" y="2420939"/>
                </a:lnTo>
                <a:lnTo>
                  <a:pt x="3958626" y="2455331"/>
                </a:lnTo>
                <a:lnTo>
                  <a:pt x="3927291" y="2486666"/>
                </a:lnTo>
                <a:lnTo>
                  <a:pt x="3892899" y="2514681"/>
                </a:lnTo>
                <a:lnTo>
                  <a:pt x="3855714" y="2539110"/>
                </a:lnTo>
                <a:lnTo>
                  <a:pt x="3816001" y="2559690"/>
                </a:lnTo>
                <a:lnTo>
                  <a:pt x="3774024" y="2576157"/>
                </a:lnTo>
                <a:lnTo>
                  <a:pt x="3730046" y="2588245"/>
                </a:lnTo>
                <a:lnTo>
                  <a:pt x="3684333" y="2595692"/>
                </a:lnTo>
                <a:lnTo>
                  <a:pt x="3637148" y="2598234"/>
                </a:lnTo>
                <a:lnTo>
                  <a:pt x="433045" y="2598234"/>
                </a:lnTo>
                <a:lnTo>
                  <a:pt x="385860" y="2595692"/>
                </a:lnTo>
                <a:lnTo>
                  <a:pt x="340147" y="2588245"/>
                </a:lnTo>
                <a:lnTo>
                  <a:pt x="296169" y="2576157"/>
                </a:lnTo>
                <a:lnTo>
                  <a:pt x="254192" y="2559690"/>
                </a:lnTo>
                <a:lnTo>
                  <a:pt x="214479" y="2539110"/>
                </a:lnTo>
                <a:lnTo>
                  <a:pt x="177294" y="2514681"/>
                </a:lnTo>
                <a:lnTo>
                  <a:pt x="142902" y="2486666"/>
                </a:lnTo>
                <a:lnTo>
                  <a:pt x="111567" y="2455331"/>
                </a:lnTo>
                <a:lnTo>
                  <a:pt x="83552" y="2420939"/>
                </a:lnTo>
                <a:lnTo>
                  <a:pt x="59123" y="2383754"/>
                </a:lnTo>
                <a:lnTo>
                  <a:pt x="38543" y="2344041"/>
                </a:lnTo>
                <a:lnTo>
                  <a:pt x="22076" y="2302064"/>
                </a:lnTo>
                <a:lnTo>
                  <a:pt x="9988" y="2258086"/>
                </a:lnTo>
                <a:lnTo>
                  <a:pt x="2541" y="2212373"/>
                </a:lnTo>
                <a:lnTo>
                  <a:pt x="0" y="2165188"/>
                </a:lnTo>
                <a:lnTo>
                  <a:pt x="0" y="43304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47995" y="910844"/>
            <a:ext cx="52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25" dirty="0">
                <a:latin typeface="Consolas"/>
                <a:cs typeface="Consolas"/>
              </a:rPr>
              <a:t>df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5057" y="1188211"/>
            <a:ext cx="240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name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age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attendance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7995" y="3105403"/>
            <a:ext cx="115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7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Anthony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7995" y="1456435"/>
            <a:ext cx="1656714" cy="1948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9445" indent="-62738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639445" algn="l"/>
                <a:tab pos="640080" algn="l"/>
                <a:tab pos="1391920" algn="l"/>
              </a:tabLst>
            </a:pPr>
            <a:r>
              <a:rPr sz="1800" spc="-20" dirty="0">
                <a:latin typeface="Consolas"/>
                <a:cs typeface="Consolas"/>
              </a:rPr>
              <a:t>Lucy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21</a:t>
            </a:r>
            <a:endParaRPr sz="1800">
              <a:latin typeface="Consolas"/>
              <a:cs typeface="Consolas"/>
            </a:endParaRPr>
          </a:p>
          <a:p>
            <a:pPr marL="514350" indent="-502284">
              <a:lnSpc>
                <a:spcPts val="2135"/>
              </a:lnSpc>
              <a:spcBef>
                <a:spcPts val="20"/>
              </a:spcBef>
              <a:buAutoNum type="arabicPlain"/>
              <a:tabLst>
                <a:tab pos="513715" algn="l"/>
                <a:tab pos="514984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Helen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23</a:t>
            </a:r>
            <a:endParaRPr sz="1800">
              <a:latin typeface="Consolas"/>
              <a:cs typeface="Consolas"/>
            </a:endParaRPr>
          </a:p>
          <a:p>
            <a:pPr marL="388620" indent="-376555">
              <a:lnSpc>
                <a:spcPts val="2135"/>
              </a:lnSpc>
              <a:buAutoNum type="arabicPlain"/>
              <a:tabLst>
                <a:tab pos="388620" algn="l"/>
                <a:tab pos="389255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Johnny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24</a:t>
            </a:r>
            <a:endParaRPr sz="1800">
              <a:latin typeface="Consolas"/>
              <a:cs typeface="Consolas"/>
            </a:endParaRPr>
          </a:p>
          <a:p>
            <a:pPr marL="514350" indent="-502284">
              <a:lnSpc>
                <a:spcPct val="100000"/>
              </a:lnSpc>
              <a:spcBef>
                <a:spcPts val="50"/>
              </a:spcBef>
              <a:buAutoNum type="arabicPlain"/>
              <a:tabLst>
                <a:tab pos="513715" algn="l"/>
                <a:tab pos="514984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Jimmy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22</a:t>
            </a:r>
            <a:endParaRPr sz="1800">
              <a:latin typeface="Consolas"/>
              <a:cs typeface="Consolas"/>
            </a:endParaRPr>
          </a:p>
          <a:p>
            <a:pPr marL="388620" indent="-376555">
              <a:lnSpc>
                <a:spcPts val="2135"/>
              </a:lnSpc>
              <a:spcBef>
                <a:spcPts val="25"/>
              </a:spcBef>
              <a:buAutoNum type="arabicPlain"/>
              <a:tabLst>
                <a:tab pos="388620" algn="l"/>
                <a:tab pos="389255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Victor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25</a:t>
            </a:r>
            <a:endParaRPr sz="1800">
              <a:latin typeface="Consolas"/>
              <a:cs typeface="Consolas"/>
            </a:endParaRPr>
          </a:p>
          <a:p>
            <a:pPr marL="514350" indent="-502284">
              <a:lnSpc>
                <a:spcPts val="2135"/>
              </a:lnSpc>
              <a:buAutoNum type="arabicPlain"/>
              <a:tabLst>
                <a:tab pos="513715" algn="l"/>
                <a:tab pos="514984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Hilda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21</a:t>
            </a:r>
            <a:endParaRPr sz="1800">
              <a:latin typeface="Consolas"/>
              <a:cs typeface="Consolas"/>
            </a:endParaRPr>
          </a:p>
          <a:p>
            <a:pPr marL="1392555">
              <a:lnSpc>
                <a:spcPct val="100000"/>
              </a:lnSpc>
              <a:spcBef>
                <a:spcPts val="25"/>
              </a:spcBef>
            </a:pPr>
            <a:r>
              <a:rPr sz="1800" spc="-25" dirty="0">
                <a:latin typeface="Consolas"/>
                <a:cs typeface="Consolas"/>
              </a:rPr>
              <a:t>25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31141" y="1456435"/>
            <a:ext cx="652780" cy="19488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5095" algn="just">
              <a:lnSpc>
                <a:spcPct val="100200"/>
              </a:lnSpc>
              <a:spcBef>
                <a:spcPts val="95"/>
              </a:spcBef>
            </a:pPr>
            <a:r>
              <a:rPr sz="1800" spc="-20" dirty="0">
                <a:latin typeface="Consolas"/>
                <a:cs typeface="Consolas"/>
              </a:rPr>
              <a:t>TRUE </a:t>
            </a:r>
            <a:r>
              <a:rPr sz="1800" spc="-10" dirty="0">
                <a:latin typeface="Consolas"/>
                <a:cs typeface="Consolas"/>
              </a:rPr>
              <a:t>FALSE </a:t>
            </a:r>
            <a:r>
              <a:rPr sz="1800" spc="-20" dirty="0">
                <a:latin typeface="Consolas"/>
                <a:cs typeface="Consolas"/>
              </a:rPr>
              <a:t>TRUE </a:t>
            </a:r>
            <a:r>
              <a:rPr sz="1800" spc="-10" dirty="0">
                <a:latin typeface="Consolas"/>
                <a:cs typeface="Consolas"/>
              </a:rPr>
              <a:t>FALSE FALSE </a:t>
            </a:r>
            <a:r>
              <a:rPr sz="1800" spc="-20" dirty="0">
                <a:latin typeface="Consolas"/>
                <a:cs typeface="Consolas"/>
              </a:rPr>
              <a:t>TRUE </a:t>
            </a:r>
            <a:r>
              <a:rPr sz="1800" spc="-10" dirty="0"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9208" y="1497870"/>
            <a:ext cx="4097020" cy="1984375"/>
            <a:chOff x="7729208" y="1497870"/>
            <a:chExt cx="4097020" cy="1984375"/>
          </a:xfrm>
        </p:grpSpPr>
        <p:sp>
          <p:nvSpPr>
            <p:cNvPr id="13" name="object 13"/>
            <p:cNvSpPr/>
            <p:nvPr/>
          </p:nvSpPr>
          <p:spPr>
            <a:xfrm>
              <a:off x="7742420" y="1990585"/>
              <a:ext cx="4070350" cy="334645"/>
            </a:xfrm>
            <a:custGeom>
              <a:avLst/>
              <a:gdLst/>
              <a:ahLst/>
              <a:cxnLst/>
              <a:rect l="l" t="t" r="r" b="b"/>
              <a:pathLst>
                <a:path w="4070350" h="334644">
                  <a:moveTo>
                    <a:pt x="0" y="55756"/>
                  </a:moveTo>
                  <a:lnTo>
                    <a:pt x="4381" y="34053"/>
                  </a:lnTo>
                  <a:lnTo>
                    <a:pt x="16330" y="16330"/>
                  </a:lnTo>
                  <a:lnTo>
                    <a:pt x="34053" y="4381"/>
                  </a:lnTo>
                  <a:lnTo>
                    <a:pt x="55755" y="0"/>
                  </a:lnTo>
                  <a:lnTo>
                    <a:pt x="4014438" y="0"/>
                  </a:lnTo>
                  <a:lnTo>
                    <a:pt x="4036140" y="4381"/>
                  </a:lnTo>
                  <a:lnTo>
                    <a:pt x="4053863" y="16330"/>
                  </a:lnTo>
                  <a:lnTo>
                    <a:pt x="4065812" y="34053"/>
                  </a:lnTo>
                  <a:lnTo>
                    <a:pt x="4070194" y="55756"/>
                  </a:lnTo>
                  <a:lnTo>
                    <a:pt x="4070194" y="278780"/>
                  </a:lnTo>
                  <a:lnTo>
                    <a:pt x="4065812" y="300483"/>
                  </a:lnTo>
                  <a:lnTo>
                    <a:pt x="4053863" y="318206"/>
                  </a:lnTo>
                  <a:lnTo>
                    <a:pt x="4036140" y="330155"/>
                  </a:lnTo>
                  <a:lnTo>
                    <a:pt x="4014438" y="334537"/>
                  </a:lnTo>
                  <a:lnTo>
                    <a:pt x="55755" y="334537"/>
                  </a:lnTo>
                  <a:lnTo>
                    <a:pt x="34053" y="330155"/>
                  </a:lnTo>
                  <a:lnTo>
                    <a:pt x="16330" y="318206"/>
                  </a:lnTo>
                  <a:lnTo>
                    <a:pt x="4381" y="300483"/>
                  </a:lnTo>
                  <a:lnTo>
                    <a:pt x="0" y="278780"/>
                  </a:lnTo>
                  <a:lnTo>
                    <a:pt x="0" y="55756"/>
                  </a:lnTo>
                  <a:close/>
                </a:path>
              </a:pathLst>
            </a:custGeom>
            <a:ln w="26425">
              <a:solidFill>
                <a:srgbClr val="672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84536" y="1511082"/>
              <a:ext cx="981710" cy="1957705"/>
            </a:xfrm>
            <a:custGeom>
              <a:avLst/>
              <a:gdLst/>
              <a:ahLst/>
              <a:cxnLst/>
              <a:rect l="l" t="t" r="r" b="b"/>
              <a:pathLst>
                <a:path w="981709" h="1957704">
                  <a:moveTo>
                    <a:pt x="0" y="163554"/>
                  </a:moveTo>
                  <a:lnTo>
                    <a:pt x="5842" y="120075"/>
                  </a:lnTo>
                  <a:lnTo>
                    <a:pt x="22330" y="81005"/>
                  </a:lnTo>
                  <a:lnTo>
                    <a:pt x="47904" y="47904"/>
                  </a:lnTo>
                  <a:lnTo>
                    <a:pt x="81005" y="22329"/>
                  </a:lnTo>
                  <a:lnTo>
                    <a:pt x="120075" y="5842"/>
                  </a:lnTo>
                  <a:lnTo>
                    <a:pt x="163554" y="0"/>
                  </a:lnTo>
                  <a:lnTo>
                    <a:pt x="817752" y="0"/>
                  </a:lnTo>
                  <a:lnTo>
                    <a:pt x="861231" y="5842"/>
                  </a:lnTo>
                  <a:lnTo>
                    <a:pt x="900301" y="22329"/>
                  </a:lnTo>
                  <a:lnTo>
                    <a:pt x="933402" y="47904"/>
                  </a:lnTo>
                  <a:lnTo>
                    <a:pt x="958977" y="81005"/>
                  </a:lnTo>
                  <a:lnTo>
                    <a:pt x="975464" y="120075"/>
                  </a:lnTo>
                  <a:lnTo>
                    <a:pt x="981307" y="163554"/>
                  </a:lnTo>
                  <a:lnTo>
                    <a:pt x="981307" y="1794039"/>
                  </a:lnTo>
                  <a:lnTo>
                    <a:pt x="975464" y="1837518"/>
                  </a:lnTo>
                  <a:lnTo>
                    <a:pt x="958977" y="1876587"/>
                  </a:lnTo>
                  <a:lnTo>
                    <a:pt x="933402" y="1909689"/>
                  </a:lnTo>
                  <a:lnTo>
                    <a:pt x="900301" y="1935263"/>
                  </a:lnTo>
                  <a:lnTo>
                    <a:pt x="861231" y="1951750"/>
                  </a:lnTo>
                  <a:lnTo>
                    <a:pt x="817752" y="1957593"/>
                  </a:lnTo>
                  <a:lnTo>
                    <a:pt x="163554" y="1957593"/>
                  </a:lnTo>
                  <a:lnTo>
                    <a:pt x="120075" y="1951750"/>
                  </a:lnTo>
                  <a:lnTo>
                    <a:pt x="81005" y="1935263"/>
                  </a:lnTo>
                  <a:lnTo>
                    <a:pt x="47904" y="1909689"/>
                  </a:lnTo>
                  <a:lnTo>
                    <a:pt x="22330" y="1876587"/>
                  </a:lnTo>
                  <a:lnTo>
                    <a:pt x="5842" y="1837518"/>
                  </a:lnTo>
                  <a:lnTo>
                    <a:pt x="0" y="1794039"/>
                  </a:lnTo>
                  <a:lnTo>
                    <a:pt x="0" y="163554"/>
                  </a:lnTo>
                  <a:close/>
                </a:path>
              </a:pathLst>
            </a:custGeom>
            <a:ln w="26425">
              <a:solidFill>
                <a:srgbClr val="672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05460" y="1990585"/>
              <a:ext cx="491490" cy="334645"/>
            </a:xfrm>
            <a:custGeom>
              <a:avLst/>
              <a:gdLst/>
              <a:ahLst/>
              <a:cxnLst/>
              <a:rect l="l" t="t" r="r" b="b"/>
              <a:pathLst>
                <a:path w="491490" h="334644">
                  <a:moveTo>
                    <a:pt x="0" y="55757"/>
                  </a:moveTo>
                  <a:lnTo>
                    <a:pt x="4381" y="34053"/>
                  </a:lnTo>
                  <a:lnTo>
                    <a:pt x="16330" y="16330"/>
                  </a:lnTo>
                  <a:lnTo>
                    <a:pt x="34053" y="4381"/>
                  </a:lnTo>
                  <a:lnTo>
                    <a:pt x="55757" y="0"/>
                  </a:lnTo>
                  <a:lnTo>
                    <a:pt x="435733" y="0"/>
                  </a:lnTo>
                  <a:lnTo>
                    <a:pt x="457436" y="4381"/>
                  </a:lnTo>
                  <a:lnTo>
                    <a:pt x="475159" y="16330"/>
                  </a:lnTo>
                  <a:lnTo>
                    <a:pt x="487108" y="34053"/>
                  </a:lnTo>
                  <a:lnTo>
                    <a:pt x="491490" y="55757"/>
                  </a:lnTo>
                  <a:lnTo>
                    <a:pt x="491490" y="278779"/>
                  </a:lnTo>
                  <a:lnTo>
                    <a:pt x="487108" y="300483"/>
                  </a:lnTo>
                  <a:lnTo>
                    <a:pt x="475159" y="318206"/>
                  </a:lnTo>
                  <a:lnTo>
                    <a:pt x="457436" y="330155"/>
                  </a:lnTo>
                  <a:lnTo>
                    <a:pt x="435733" y="334537"/>
                  </a:lnTo>
                  <a:lnTo>
                    <a:pt x="55757" y="334537"/>
                  </a:lnTo>
                  <a:lnTo>
                    <a:pt x="34053" y="330155"/>
                  </a:lnTo>
                  <a:lnTo>
                    <a:pt x="16330" y="318206"/>
                  </a:lnTo>
                  <a:lnTo>
                    <a:pt x="4381" y="300483"/>
                  </a:lnTo>
                  <a:lnTo>
                    <a:pt x="0" y="278779"/>
                  </a:lnTo>
                  <a:lnTo>
                    <a:pt x="0" y="55757"/>
                  </a:lnTo>
                  <a:close/>
                </a:path>
              </a:pathLst>
            </a:custGeom>
            <a:ln w="26425">
              <a:solidFill>
                <a:srgbClr val="672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742420" y="3607695"/>
            <a:ext cx="4070350" cy="2823210"/>
          </a:xfrm>
          <a:custGeom>
            <a:avLst/>
            <a:gdLst/>
            <a:ahLst/>
            <a:cxnLst/>
            <a:rect l="l" t="t" r="r" b="b"/>
            <a:pathLst>
              <a:path w="4070350" h="2823210">
                <a:moveTo>
                  <a:pt x="0" y="470525"/>
                </a:moveTo>
                <a:lnTo>
                  <a:pt x="2429" y="422416"/>
                </a:lnTo>
                <a:lnTo>
                  <a:pt x="9559" y="375698"/>
                </a:lnTo>
                <a:lnTo>
                  <a:pt x="21153" y="330605"/>
                </a:lnTo>
                <a:lnTo>
                  <a:pt x="36976" y="287375"/>
                </a:lnTo>
                <a:lnTo>
                  <a:pt x="56789" y="246245"/>
                </a:lnTo>
                <a:lnTo>
                  <a:pt x="80358" y="207450"/>
                </a:lnTo>
                <a:lnTo>
                  <a:pt x="107445" y="171227"/>
                </a:lnTo>
                <a:lnTo>
                  <a:pt x="137813" y="137813"/>
                </a:lnTo>
                <a:lnTo>
                  <a:pt x="171227" y="107445"/>
                </a:lnTo>
                <a:lnTo>
                  <a:pt x="207449" y="80358"/>
                </a:lnTo>
                <a:lnTo>
                  <a:pt x="246244" y="56789"/>
                </a:lnTo>
                <a:lnTo>
                  <a:pt x="287375" y="36976"/>
                </a:lnTo>
                <a:lnTo>
                  <a:pt x="330605" y="21153"/>
                </a:lnTo>
                <a:lnTo>
                  <a:pt x="375697" y="9559"/>
                </a:lnTo>
                <a:lnTo>
                  <a:pt x="422416" y="2429"/>
                </a:lnTo>
                <a:lnTo>
                  <a:pt x="470524" y="0"/>
                </a:lnTo>
                <a:lnTo>
                  <a:pt x="3599669" y="0"/>
                </a:lnTo>
                <a:lnTo>
                  <a:pt x="3647777" y="2429"/>
                </a:lnTo>
                <a:lnTo>
                  <a:pt x="3694496" y="9559"/>
                </a:lnTo>
                <a:lnTo>
                  <a:pt x="3739588" y="21153"/>
                </a:lnTo>
                <a:lnTo>
                  <a:pt x="3782818" y="36976"/>
                </a:lnTo>
                <a:lnTo>
                  <a:pt x="3823949" y="56789"/>
                </a:lnTo>
                <a:lnTo>
                  <a:pt x="3862744" y="80358"/>
                </a:lnTo>
                <a:lnTo>
                  <a:pt x="3898966" y="107445"/>
                </a:lnTo>
                <a:lnTo>
                  <a:pt x="3932380" y="137813"/>
                </a:lnTo>
                <a:lnTo>
                  <a:pt x="3962749" y="171227"/>
                </a:lnTo>
                <a:lnTo>
                  <a:pt x="3989835" y="207450"/>
                </a:lnTo>
                <a:lnTo>
                  <a:pt x="4013404" y="246245"/>
                </a:lnTo>
                <a:lnTo>
                  <a:pt x="4033217" y="287375"/>
                </a:lnTo>
                <a:lnTo>
                  <a:pt x="4049040" y="330605"/>
                </a:lnTo>
                <a:lnTo>
                  <a:pt x="4060634" y="375698"/>
                </a:lnTo>
                <a:lnTo>
                  <a:pt x="4067764" y="422416"/>
                </a:lnTo>
                <a:lnTo>
                  <a:pt x="4070194" y="470525"/>
                </a:lnTo>
                <a:lnTo>
                  <a:pt x="4070194" y="2352560"/>
                </a:lnTo>
                <a:lnTo>
                  <a:pt x="4067764" y="2400668"/>
                </a:lnTo>
                <a:lnTo>
                  <a:pt x="4060634" y="2447387"/>
                </a:lnTo>
                <a:lnTo>
                  <a:pt x="4049040" y="2492479"/>
                </a:lnTo>
                <a:lnTo>
                  <a:pt x="4033217" y="2535709"/>
                </a:lnTo>
                <a:lnTo>
                  <a:pt x="4013404" y="2576840"/>
                </a:lnTo>
                <a:lnTo>
                  <a:pt x="3989835" y="2615635"/>
                </a:lnTo>
                <a:lnTo>
                  <a:pt x="3962749" y="2651857"/>
                </a:lnTo>
                <a:lnTo>
                  <a:pt x="3932380" y="2685271"/>
                </a:lnTo>
                <a:lnTo>
                  <a:pt x="3898966" y="2715640"/>
                </a:lnTo>
                <a:lnTo>
                  <a:pt x="3862744" y="2742726"/>
                </a:lnTo>
                <a:lnTo>
                  <a:pt x="3823949" y="2766295"/>
                </a:lnTo>
                <a:lnTo>
                  <a:pt x="3782818" y="2786108"/>
                </a:lnTo>
                <a:lnTo>
                  <a:pt x="3739588" y="2801931"/>
                </a:lnTo>
                <a:lnTo>
                  <a:pt x="3694496" y="2813525"/>
                </a:lnTo>
                <a:lnTo>
                  <a:pt x="3647777" y="2820655"/>
                </a:lnTo>
                <a:lnTo>
                  <a:pt x="3599669" y="2823085"/>
                </a:lnTo>
                <a:lnTo>
                  <a:pt x="470524" y="2823085"/>
                </a:lnTo>
                <a:lnTo>
                  <a:pt x="422416" y="2820655"/>
                </a:lnTo>
                <a:lnTo>
                  <a:pt x="375697" y="2813525"/>
                </a:lnTo>
                <a:lnTo>
                  <a:pt x="330605" y="2801931"/>
                </a:lnTo>
                <a:lnTo>
                  <a:pt x="287375" y="2786108"/>
                </a:lnTo>
                <a:lnTo>
                  <a:pt x="246244" y="2766295"/>
                </a:lnTo>
                <a:lnTo>
                  <a:pt x="207449" y="2742726"/>
                </a:lnTo>
                <a:lnTo>
                  <a:pt x="171227" y="2715640"/>
                </a:lnTo>
                <a:lnTo>
                  <a:pt x="137813" y="2685271"/>
                </a:lnTo>
                <a:lnTo>
                  <a:pt x="107445" y="2651857"/>
                </a:lnTo>
                <a:lnTo>
                  <a:pt x="80358" y="2615635"/>
                </a:lnTo>
                <a:lnTo>
                  <a:pt x="56789" y="2576840"/>
                </a:lnTo>
                <a:lnTo>
                  <a:pt x="36976" y="2535709"/>
                </a:lnTo>
                <a:lnTo>
                  <a:pt x="21153" y="2492479"/>
                </a:lnTo>
                <a:lnTo>
                  <a:pt x="9559" y="2447387"/>
                </a:lnTo>
                <a:lnTo>
                  <a:pt x="2429" y="2400668"/>
                </a:lnTo>
                <a:lnTo>
                  <a:pt x="0" y="2352560"/>
                </a:lnTo>
                <a:lnTo>
                  <a:pt x="0" y="470525"/>
                </a:lnTo>
                <a:close/>
              </a:path>
            </a:pathLst>
          </a:custGeom>
          <a:ln w="26424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8971" y="3772916"/>
            <a:ext cx="2896235" cy="16592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learn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following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results?</a:t>
            </a:r>
            <a:endParaRPr sz="1800">
              <a:latin typeface="Arial"/>
              <a:cs typeface="Arial"/>
            </a:endParaRPr>
          </a:p>
          <a:p>
            <a:pPr marL="263525" indent="-251460">
              <a:lnSpc>
                <a:spcPts val="2050"/>
              </a:lnSpc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class(df[,3])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  <a:spcBef>
                <a:spcPts val="25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"logical"</a:t>
            </a:r>
            <a:endParaRPr sz="1800">
              <a:latin typeface="Consolas"/>
              <a:cs typeface="Consolas"/>
            </a:endParaRPr>
          </a:p>
          <a:p>
            <a:pPr marL="263525" indent="-251460">
              <a:lnSpc>
                <a:spcPts val="2135"/>
              </a:lnSpc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class(df[3,])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Consolas"/>
                <a:cs typeface="Consolas"/>
              </a:rPr>
              <a:t>[1]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"data.frame"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8971" y="5690108"/>
            <a:ext cx="212153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latin typeface="Consolas"/>
                <a:cs typeface="Consolas"/>
              </a:rPr>
              <a:t>is.list(df[3,])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7559" y="3727703"/>
            <a:ext cx="624840" cy="627888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11142346" y="6606057"/>
            <a:ext cx="399415" cy="184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73050">
              <a:lnSpc>
                <a:spcPts val="1315"/>
              </a:lnSpc>
              <a:spcBef>
                <a:spcPts val="20"/>
              </a:spcBef>
              <a:tabLst>
                <a:tab pos="198755" algn="l"/>
              </a:tabLst>
            </a:pPr>
            <a:fld id="{81D60167-4931-47E6-BA6A-407CBD079E47}" type="slidenum">
              <a:rPr lang="en-US" smtClean="0"/>
              <a:pPr marL="273050">
                <a:lnSpc>
                  <a:spcPts val="1315"/>
                </a:lnSpc>
                <a:spcBef>
                  <a:spcPts val="20"/>
                </a:spcBef>
                <a:tabLst>
                  <a:tab pos="198755" algn="l"/>
                </a:tabLst>
              </a:pPr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94957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SUBSET</a:t>
            </a:r>
            <a:r>
              <a:rPr spc="-160" dirty="0"/>
              <a:t> </a:t>
            </a:r>
            <a:r>
              <a:rPr spc="-35" dirty="0"/>
              <a:t>OF</a:t>
            </a:r>
            <a:r>
              <a:rPr spc="-165" dirty="0"/>
              <a:t> </a:t>
            </a:r>
            <a:r>
              <a:rPr dirty="0"/>
              <a:t>A</a:t>
            </a:r>
            <a:r>
              <a:rPr spc="-165" dirty="0"/>
              <a:t> </a:t>
            </a:r>
            <a:r>
              <a:rPr spc="-135" dirty="0"/>
              <a:t>DATA</a:t>
            </a:r>
            <a:r>
              <a:rPr spc="-160" dirty="0"/>
              <a:t> </a:t>
            </a:r>
            <a:r>
              <a:rPr spc="-30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2660" y="715771"/>
            <a:ext cx="318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1A8628"/>
                </a:solidFill>
                <a:latin typeface="Calibri Light"/>
                <a:cs typeface="Calibri Light"/>
              </a:rPr>
              <a:t>-</a:t>
            </a:r>
            <a:r>
              <a:rPr sz="1800" b="0" spc="450" dirty="0">
                <a:solidFill>
                  <a:srgbClr val="1A8628"/>
                </a:solidFill>
                <a:latin typeface="Calibri Light"/>
                <a:cs typeface="Calibri Light"/>
              </a:rPr>
              <a:t> </a:t>
            </a:r>
            <a:r>
              <a:rPr sz="1800" dirty="0">
                <a:latin typeface="Arial"/>
                <a:cs typeface="Arial"/>
              </a:rPr>
              <a:t>Works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indexing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4144771"/>
            <a:ext cx="4290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dirty="0">
                <a:latin typeface="Consolas"/>
                <a:cs typeface="Consolas"/>
              </a:rPr>
              <a:t>df[attendance,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c('age',</a:t>
            </a:r>
            <a:r>
              <a:rPr sz="1800" spc="-5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'name')]</a:t>
            </a:r>
            <a:endParaRPr sz="1800" dirty="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43610" y="4508904"/>
          <a:ext cx="1568450" cy="1089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age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name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Lucy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Johnny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1750">
                        <a:lnSpc>
                          <a:spcPts val="1950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95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5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Hilda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040781" y="1214267"/>
            <a:ext cx="4070350" cy="2598420"/>
          </a:xfrm>
          <a:custGeom>
            <a:avLst/>
            <a:gdLst/>
            <a:ahLst/>
            <a:cxnLst/>
            <a:rect l="l" t="t" r="r" b="b"/>
            <a:pathLst>
              <a:path w="4070350" h="2598420">
                <a:moveTo>
                  <a:pt x="0" y="433045"/>
                </a:moveTo>
                <a:lnTo>
                  <a:pt x="2541" y="385860"/>
                </a:lnTo>
                <a:lnTo>
                  <a:pt x="9988" y="340147"/>
                </a:lnTo>
                <a:lnTo>
                  <a:pt x="22076" y="296169"/>
                </a:lnTo>
                <a:lnTo>
                  <a:pt x="38543" y="254192"/>
                </a:lnTo>
                <a:lnTo>
                  <a:pt x="59123" y="214479"/>
                </a:lnTo>
                <a:lnTo>
                  <a:pt x="83552" y="177294"/>
                </a:lnTo>
                <a:lnTo>
                  <a:pt x="111567" y="142902"/>
                </a:lnTo>
                <a:lnTo>
                  <a:pt x="142902" y="111567"/>
                </a:lnTo>
                <a:lnTo>
                  <a:pt x="177294" y="83552"/>
                </a:lnTo>
                <a:lnTo>
                  <a:pt x="214479" y="59123"/>
                </a:lnTo>
                <a:lnTo>
                  <a:pt x="254192" y="38543"/>
                </a:lnTo>
                <a:lnTo>
                  <a:pt x="296169" y="22076"/>
                </a:lnTo>
                <a:lnTo>
                  <a:pt x="340147" y="9988"/>
                </a:lnTo>
                <a:lnTo>
                  <a:pt x="385860" y="2541"/>
                </a:lnTo>
                <a:lnTo>
                  <a:pt x="433045" y="0"/>
                </a:lnTo>
                <a:lnTo>
                  <a:pt x="3637148" y="0"/>
                </a:lnTo>
                <a:lnTo>
                  <a:pt x="3684333" y="2541"/>
                </a:lnTo>
                <a:lnTo>
                  <a:pt x="3730046" y="9988"/>
                </a:lnTo>
                <a:lnTo>
                  <a:pt x="3774024" y="22076"/>
                </a:lnTo>
                <a:lnTo>
                  <a:pt x="3816001" y="38543"/>
                </a:lnTo>
                <a:lnTo>
                  <a:pt x="3855714" y="59123"/>
                </a:lnTo>
                <a:lnTo>
                  <a:pt x="3892899" y="83552"/>
                </a:lnTo>
                <a:lnTo>
                  <a:pt x="3927291" y="111567"/>
                </a:lnTo>
                <a:lnTo>
                  <a:pt x="3958626" y="142902"/>
                </a:lnTo>
                <a:lnTo>
                  <a:pt x="3986641" y="177294"/>
                </a:lnTo>
                <a:lnTo>
                  <a:pt x="4011070" y="214479"/>
                </a:lnTo>
                <a:lnTo>
                  <a:pt x="4031650" y="254192"/>
                </a:lnTo>
                <a:lnTo>
                  <a:pt x="4048117" y="296169"/>
                </a:lnTo>
                <a:lnTo>
                  <a:pt x="4060205" y="340147"/>
                </a:lnTo>
                <a:lnTo>
                  <a:pt x="4067653" y="385860"/>
                </a:lnTo>
                <a:lnTo>
                  <a:pt x="4070194" y="433045"/>
                </a:lnTo>
                <a:lnTo>
                  <a:pt x="4070194" y="2165188"/>
                </a:lnTo>
                <a:lnTo>
                  <a:pt x="4067653" y="2212373"/>
                </a:lnTo>
                <a:lnTo>
                  <a:pt x="4060205" y="2258086"/>
                </a:lnTo>
                <a:lnTo>
                  <a:pt x="4048117" y="2302064"/>
                </a:lnTo>
                <a:lnTo>
                  <a:pt x="4031650" y="2344041"/>
                </a:lnTo>
                <a:lnTo>
                  <a:pt x="4011070" y="2383754"/>
                </a:lnTo>
                <a:lnTo>
                  <a:pt x="3986641" y="2420939"/>
                </a:lnTo>
                <a:lnTo>
                  <a:pt x="3958626" y="2455331"/>
                </a:lnTo>
                <a:lnTo>
                  <a:pt x="3927291" y="2486666"/>
                </a:lnTo>
                <a:lnTo>
                  <a:pt x="3892899" y="2514681"/>
                </a:lnTo>
                <a:lnTo>
                  <a:pt x="3855714" y="2539110"/>
                </a:lnTo>
                <a:lnTo>
                  <a:pt x="3816001" y="2559690"/>
                </a:lnTo>
                <a:lnTo>
                  <a:pt x="3774024" y="2576157"/>
                </a:lnTo>
                <a:lnTo>
                  <a:pt x="3730046" y="2588245"/>
                </a:lnTo>
                <a:lnTo>
                  <a:pt x="3684333" y="2595692"/>
                </a:lnTo>
                <a:lnTo>
                  <a:pt x="3637148" y="2598234"/>
                </a:lnTo>
                <a:lnTo>
                  <a:pt x="433045" y="2598234"/>
                </a:lnTo>
                <a:lnTo>
                  <a:pt x="385860" y="2595692"/>
                </a:lnTo>
                <a:lnTo>
                  <a:pt x="340147" y="2588245"/>
                </a:lnTo>
                <a:lnTo>
                  <a:pt x="296169" y="2576157"/>
                </a:lnTo>
                <a:lnTo>
                  <a:pt x="254192" y="2559690"/>
                </a:lnTo>
                <a:lnTo>
                  <a:pt x="214479" y="2539110"/>
                </a:lnTo>
                <a:lnTo>
                  <a:pt x="177294" y="2514681"/>
                </a:lnTo>
                <a:lnTo>
                  <a:pt x="142902" y="2486666"/>
                </a:lnTo>
                <a:lnTo>
                  <a:pt x="111567" y="2455331"/>
                </a:lnTo>
                <a:lnTo>
                  <a:pt x="83552" y="2420939"/>
                </a:lnTo>
                <a:lnTo>
                  <a:pt x="59123" y="2383754"/>
                </a:lnTo>
                <a:lnTo>
                  <a:pt x="38543" y="2344041"/>
                </a:lnTo>
                <a:lnTo>
                  <a:pt x="22076" y="2302064"/>
                </a:lnTo>
                <a:lnTo>
                  <a:pt x="9988" y="2258086"/>
                </a:lnTo>
                <a:lnTo>
                  <a:pt x="2541" y="2212373"/>
                </a:lnTo>
                <a:lnTo>
                  <a:pt x="0" y="2165188"/>
                </a:lnTo>
                <a:lnTo>
                  <a:pt x="0" y="43304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46355" y="1252220"/>
            <a:ext cx="149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lang="en-US" sz="1800" spc="-25" dirty="0" err="1">
                <a:latin typeface="Consolas"/>
                <a:cs typeface="Consolas"/>
              </a:rPr>
              <a:t>d</a:t>
            </a:r>
            <a:r>
              <a:rPr sz="1800" spc="-25" dirty="0" err="1">
                <a:latin typeface="Consolas"/>
                <a:cs typeface="Consolas"/>
              </a:rPr>
              <a:t>f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418" y="1532635"/>
            <a:ext cx="2408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nsolas"/>
                <a:cs typeface="Consolas"/>
              </a:rPr>
              <a:t>name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age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attendance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6355" y="1800859"/>
            <a:ext cx="1656714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9445" indent="-62738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639445" algn="l"/>
                <a:tab pos="640080" algn="l"/>
                <a:tab pos="1391920" algn="l"/>
              </a:tabLst>
            </a:pPr>
            <a:r>
              <a:rPr sz="1800" spc="-20" dirty="0">
                <a:latin typeface="Consolas"/>
                <a:cs typeface="Consolas"/>
              </a:rPr>
              <a:t>Lucy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21</a:t>
            </a:r>
            <a:endParaRPr sz="1800">
              <a:latin typeface="Consolas"/>
              <a:cs typeface="Consolas"/>
            </a:endParaRPr>
          </a:p>
          <a:p>
            <a:pPr marL="514350" indent="-502284">
              <a:lnSpc>
                <a:spcPts val="2135"/>
              </a:lnSpc>
              <a:spcBef>
                <a:spcPts val="25"/>
              </a:spcBef>
              <a:buAutoNum type="arabicPlain"/>
              <a:tabLst>
                <a:tab pos="513715" algn="l"/>
                <a:tab pos="514984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Helen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23</a:t>
            </a:r>
            <a:endParaRPr sz="1800">
              <a:latin typeface="Consolas"/>
              <a:cs typeface="Consolas"/>
            </a:endParaRPr>
          </a:p>
          <a:p>
            <a:pPr marL="388620" indent="-376555">
              <a:lnSpc>
                <a:spcPts val="2135"/>
              </a:lnSpc>
              <a:buAutoNum type="arabicPlain"/>
              <a:tabLst>
                <a:tab pos="388620" algn="l"/>
                <a:tab pos="389255" algn="l"/>
                <a:tab pos="1391920" algn="l"/>
              </a:tabLst>
            </a:pPr>
            <a:r>
              <a:rPr sz="1800" spc="-10" dirty="0">
                <a:latin typeface="Consolas"/>
                <a:cs typeface="Consolas"/>
              </a:rPr>
              <a:t>Johnny</a:t>
            </a:r>
            <a:r>
              <a:rPr sz="1800" dirty="0">
                <a:latin typeface="Consolas"/>
                <a:cs typeface="Consolas"/>
              </a:rPr>
              <a:t>	</a:t>
            </a:r>
            <a:r>
              <a:rPr sz="1800" spc="-25" dirty="0">
                <a:latin typeface="Consolas"/>
                <a:cs typeface="Consolas"/>
              </a:rPr>
              <a:t>24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9502" y="1800859"/>
            <a:ext cx="65278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25095" algn="just">
              <a:lnSpc>
                <a:spcPct val="99400"/>
              </a:lnSpc>
              <a:spcBef>
                <a:spcPts val="110"/>
              </a:spcBef>
            </a:pPr>
            <a:r>
              <a:rPr sz="1800" spc="-20" dirty="0">
                <a:latin typeface="Consolas"/>
                <a:cs typeface="Consolas"/>
              </a:rPr>
              <a:t>TRUE </a:t>
            </a:r>
            <a:r>
              <a:rPr sz="1800" spc="-10" dirty="0">
                <a:latin typeface="Consolas"/>
                <a:cs typeface="Consolas"/>
              </a:rPr>
              <a:t>FALSE </a:t>
            </a:r>
            <a:r>
              <a:rPr sz="1800" spc="-20" dirty="0"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76186" y="2282911"/>
            <a:ext cx="4070350" cy="1529715"/>
          </a:xfrm>
          <a:custGeom>
            <a:avLst/>
            <a:gdLst/>
            <a:ahLst/>
            <a:cxnLst/>
            <a:rect l="l" t="t" r="r" b="b"/>
            <a:pathLst>
              <a:path w="4070350" h="1529714">
                <a:moveTo>
                  <a:pt x="0" y="254935"/>
                </a:moveTo>
                <a:lnTo>
                  <a:pt x="4107" y="209110"/>
                </a:lnTo>
                <a:lnTo>
                  <a:pt x="15949" y="165980"/>
                </a:lnTo>
                <a:lnTo>
                  <a:pt x="34806" y="126264"/>
                </a:lnTo>
                <a:lnTo>
                  <a:pt x="59957" y="90683"/>
                </a:lnTo>
                <a:lnTo>
                  <a:pt x="90683" y="59957"/>
                </a:lnTo>
                <a:lnTo>
                  <a:pt x="126264" y="34806"/>
                </a:lnTo>
                <a:lnTo>
                  <a:pt x="165979" y="15949"/>
                </a:lnTo>
                <a:lnTo>
                  <a:pt x="209109" y="4107"/>
                </a:lnTo>
                <a:lnTo>
                  <a:pt x="254934" y="0"/>
                </a:lnTo>
                <a:lnTo>
                  <a:pt x="3815259" y="0"/>
                </a:lnTo>
                <a:lnTo>
                  <a:pt x="3861084" y="4107"/>
                </a:lnTo>
                <a:lnTo>
                  <a:pt x="3904214" y="15949"/>
                </a:lnTo>
                <a:lnTo>
                  <a:pt x="3943929" y="34806"/>
                </a:lnTo>
                <a:lnTo>
                  <a:pt x="3979510" y="59957"/>
                </a:lnTo>
                <a:lnTo>
                  <a:pt x="4010236" y="90683"/>
                </a:lnTo>
                <a:lnTo>
                  <a:pt x="4035388" y="126264"/>
                </a:lnTo>
                <a:lnTo>
                  <a:pt x="4054244" y="165980"/>
                </a:lnTo>
                <a:lnTo>
                  <a:pt x="4066086" y="209110"/>
                </a:lnTo>
                <a:lnTo>
                  <a:pt x="4070194" y="254935"/>
                </a:lnTo>
                <a:lnTo>
                  <a:pt x="4070194" y="1274654"/>
                </a:lnTo>
                <a:lnTo>
                  <a:pt x="4066086" y="1320478"/>
                </a:lnTo>
                <a:lnTo>
                  <a:pt x="4054244" y="1363609"/>
                </a:lnTo>
                <a:lnTo>
                  <a:pt x="4035388" y="1403324"/>
                </a:lnTo>
                <a:lnTo>
                  <a:pt x="4010236" y="1438905"/>
                </a:lnTo>
                <a:lnTo>
                  <a:pt x="3979510" y="1469631"/>
                </a:lnTo>
                <a:lnTo>
                  <a:pt x="3943929" y="1494782"/>
                </a:lnTo>
                <a:lnTo>
                  <a:pt x="3904214" y="1513639"/>
                </a:lnTo>
                <a:lnTo>
                  <a:pt x="3861084" y="1525481"/>
                </a:lnTo>
                <a:lnTo>
                  <a:pt x="3815259" y="1529589"/>
                </a:lnTo>
                <a:lnTo>
                  <a:pt x="254934" y="1529589"/>
                </a:lnTo>
                <a:lnTo>
                  <a:pt x="209109" y="1525481"/>
                </a:lnTo>
                <a:lnTo>
                  <a:pt x="165979" y="1513639"/>
                </a:lnTo>
                <a:lnTo>
                  <a:pt x="126264" y="1494782"/>
                </a:lnTo>
                <a:lnTo>
                  <a:pt x="90683" y="1469631"/>
                </a:lnTo>
                <a:lnTo>
                  <a:pt x="59957" y="1438905"/>
                </a:lnTo>
                <a:lnTo>
                  <a:pt x="34806" y="1403324"/>
                </a:lnTo>
                <a:lnTo>
                  <a:pt x="15949" y="1363609"/>
                </a:lnTo>
                <a:lnTo>
                  <a:pt x="4107" y="1320478"/>
                </a:lnTo>
                <a:lnTo>
                  <a:pt x="0" y="1274654"/>
                </a:lnTo>
                <a:lnTo>
                  <a:pt x="0" y="254935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29594" y="2337308"/>
            <a:ext cx="2157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525" indent="-251460">
              <a:lnSpc>
                <a:spcPct val="100000"/>
              </a:lnSpc>
              <a:spcBef>
                <a:spcPts val="100"/>
              </a:spcBef>
              <a:buChar char="&gt;"/>
              <a:tabLst>
                <a:tab pos="264160" algn="l"/>
              </a:tabLst>
            </a:pPr>
            <a:r>
              <a:rPr sz="1800" spc="-10" dirty="0">
                <a:latin typeface="Consolas"/>
                <a:cs typeface="Consolas"/>
              </a:rPr>
              <a:t>df[attendance,]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227305" y="2686200"/>
          <a:ext cx="8256270" cy="1062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0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2729">
                <a:tc>
                  <a:txBody>
                    <a:bodyPr/>
                    <a:lstStyle/>
                    <a:p>
                      <a:pPr marL="31750">
                        <a:lnSpc>
                          <a:spcPts val="1770"/>
                        </a:lnSpc>
                        <a:tabLst>
                          <a:tab pos="532765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4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Jimmy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770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8865" algn="r">
                        <a:lnSpc>
                          <a:spcPts val="1770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name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age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attendance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31750">
                        <a:lnSpc>
                          <a:spcPts val="1985"/>
                        </a:lnSpc>
                        <a:tabLst>
                          <a:tab pos="407670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5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Victor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8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8865" algn="r">
                        <a:lnSpc>
                          <a:spcPts val="198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ts val="1814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14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Lucy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14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14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31750">
                        <a:lnSpc>
                          <a:spcPts val="1889"/>
                        </a:lnSpc>
                        <a:tabLst>
                          <a:tab pos="532765" algn="l"/>
                        </a:tabLst>
                      </a:pPr>
                      <a:r>
                        <a:rPr sz="1800" spc="-50" dirty="0">
                          <a:latin typeface="Consolas"/>
                          <a:cs typeface="Consolas"/>
                        </a:rPr>
                        <a:t>6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	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Hilda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889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8865" algn="r">
                        <a:lnSpc>
                          <a:spcPts val="1889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ts val="1814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14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Johnny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14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14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31750">
                        <a:lnSpc>
                          <a:spcPts val="197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7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Anthony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197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25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8230" algn="r">
                        <a:lnSpc>
                          <a:spcPts val="197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FALSE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ts val="1805"/>
                        </a:lnSpc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6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05"/>
                        </a:lnSpc>
                      </a:pPr>
                      <a:r>
                        <a:rPr sz="1800" spc="-10" dirty="0">
                          <a:latin typeface="Consolas"/>
                          <a:cs typeface="Consolas"/>
                        </a:rPr>
                        <a:t>Hilda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05"/>
                        </a:lnSpc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21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5"/>
                        </a:lnSpc>
                      </a:pPr>
                      <a:r>
                        <a:rPr sz="1800" spc="-20" dirty="0">
                          <a:latin typeface="Consolas"/>
                          <a:cs typeface="Consolas"/>
                        </a:rPr>
                        <a:t>TRUE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059197" y="4787135"/>
            <a:ext cx="3178175" cy="758825"/>
          </a:xfrm>
          <a:custGeom>
            <a:avLst/>
            <a:gdLst/>
            <a:ahLst/>
            <a:cxnLst/>
            <a:rect l="l" t="t" r="r" b="b"/>
            <a:pathLst>
              <a:path w="3178175" h="758825">
                <a:moveTo>
                  <a:pt x="0" y="126384"/>
                </a:moveTo>
                <a:lnTo>
                  <a:pt x="9931" y="77189"/>
                </a:lnTo>
                <a:lnTo>
                  <a:pt x="37016" y="37017"/>
                </a:lnTo>
                <a:lnTo>
                  <a:pt x="77189" y="9931"/>
                </a:lnTo>
                <a:lnTo>
                  <a:pt x="126383" y="0"/>
                </a:lnTo>
                <a:lnTo>
                  <a:pt x="3051714" y="0"/>
                </a:lnTo>
                <a:lnTo>
                  <a:pt x="3100908" y="9931"/>
                </a:lnTo>
                <a:lnTo>
                  <a:pt x="3141081" y="37017"/>
                </a:lnTo>
                <a:lnTo>
                  <a:pt x="3168166" y="77189"/>
                </a:lnTo>
                <a:lnTo>
                  <a:pt x="3178098" y="126384"/>
                </a:lnTo>
                <a:lnTo>
                  <a:pt x="3178098" y="631899"/>
                </a:lnTo>
                <a:lnTo>
                  <a:pt x="3168166" y="681093"/>
                </a:lnTo>
                <a:lnTo>
                  <a:pt x="3141081" y="721266"/>
                </a:lnTo>
                <a:lnTo>
                  <a:pt x="3100908" y="748351"/>
                </a:lnTo>
                <a:lnTo>
                  <a:pt x="3051714" y="758283"/>
                </a:lnTo>
                <a:lnTo>
                  <a:pt x="126383" y="758283"/>
                </a:lnTo>
                <a:lnTo>
                  <a:pt x="77189" y="748351"/>
                </a:lnTo>
                <a:lnTo>
                  <a:pt x="37016" y="721266"/>
                </a:lnTo>
                <a:lnTo>
                  <a:pt x="9931" y="681093"/>
                </a:lnTo>
                <a:lnTo>
                  <a:pt x="0" y="631899"/>
                </a:lnTo>
                <a:lnTo>
                  <a:pt x="0" y="12638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4952" y="4879340"/>
            <a:ext cx="28454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Pay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attention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columns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9007" y="4166615"/>
            <a:ext cx="758951" cy="75895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311591" y="1214267"/>
            <a:ext cx="4034790" cy="960119"/>
          </a:xfrm>
          <a:custGeom>
            <a:avLst/>
            <a:gdLst/>
            <a:ahLst/>
            <a:cxnLst/>
            <a:rect l="l" t="t" r="r" b="b"/>
            <a:pathLst>
              <a:path w="4034790" h="960119">
                <a:moveTo>
                  <a:pt x="0" y="160024"/>
                </a:moveTo>
                <a:lnTo>
                  <a:pt x="8158" y="109444"/>
                </a:lnTo>
                <a:lnTo>
                  <a:pt x="30875" y="65516"/>
                </a:lnTo>
                <a:lnTo>
                  <a:pt x="65515" y="30875"/>
                </a:lnTo>
                <a:lnTo>
                  <a:pt x="109443" y="8158"/>
                </a:lnTo>
                <a:lnTo>
                  <a:pt x="160023" y="0"/>
                </a:lnTo>
                <a:lnTo>
                  <a:pt x="3874766" y="0"/>
                </a:lnTo>
                <a:lnTo>
                  <a:pt x="3925346" y="8158"/>
                </a:lnTo>
                <a:lnTo>
                  <a:pt x="3969274" y="30875"/>
                </a:lnTo>
                <a:lnTo>
                  <a:pt x="4003914" y="65516"/>
                </a:lnTo>
                <a:lnTo>
                  <a:pt x="4026631" y="109444"/>
                </a:lnTo>
                <a:lnTo>
                  <a:pt x="4034790" y="160024"/>
                </a:lnTo>
                <a:lnTo>
                  <a:pt x="4034790" y="800095"/>
                </a:lnTo>
                <a:lnTo>
                  <a:pt x="4026631" y="850675"/>
                </a:lnTo>
                <a:lnTo>
                  <a:pt x="4003914" y="894603"/>
                </a:lnTo>
                <a:lnTo>
                  <a:pt x="3969274" y="929244"/>
                </a:lnTo>
                <a:lnTo>
                  <a:pt x="3925346" y="951961"/>
                </a:lnTo>
                <a:lnTo>
                  <a:pt x="3874766" y="960120"/>
                </a:lnTo>
                <a:lnTo>
                  <a:pt x="160023" y="960120"/>
                </a:lnTo>
                <a:lnTo>
                  <a:pt x="109443" y="951961"/>
                </a:lnTo>
                <a:lnTo>
                  <a:pt x="65515" y="929244"/>
                </a:lnTo>
                <a:lnTo>
                  <a:pt x="30875" y="894603"/>
                </a:lnTo>
                <a:lnTo>
                  <a:pt x="8158" y="850675"/>
                </a:lnTo>
                <a:lnTo>
                  <a:pt x="0" y="800095"/>
                </a:lnTo>
                <a:lnTo>
                  <a:pt x="0" y="160024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99442" y="1407667"/>
            <a:ext cx="285940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Quiz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25"/>
              </a:lnSpc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" dirty="0">
                <a:latin typeface="Consolas"/>
                <a:cs typeface="Consolas"/>
              </a:rPr>
              <a:t>df[attendance,]</a:t>
            </a:r>
            <a:r>
              <a:rPr sz="1800" spc="-10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1213103"/>
            <a:ext cx="627887" cy="627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E9A3D62-2845-364B-1957-DE47A930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6" y="852275"/>
            <a:ext cx="10031330" cy="55378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5996" y="5156600"/>
            <a:ext cx="1819656" cy="6949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528173" y="5159212"/>
            <a:ext cx="1816100" cy="692785"/>
          </a:xfrm>
          <a:custGeom>
            <a:avLst/>
            <a:gdLst/>
            <a:ahLst/>
            <a:cxnLst/>
            <a:rect l="l" t="t" r="r" b="b"/>
            <a:pathLst>
              <a:path w="1816100" h="692785">
                <a:moveTo>
                  <a:pt x="0" y="115390"/>
                </a:moveTo>
                <a:lnTo>
                  <a:pt x="9067" y="70475"/>
                </a:lnTo>
                <a:lnTo>
                  <a:pt x="33796" y="33796"/>
                </a:lnTo>
                <a:lnTo>
                  <a:pt x="70474" y="9067"/>
                </a:lnTo>
                <a:lnTo>
                  <a:pt x="115389" y="0"/>
                </a:lnTo>
                <a:lnTo>
                  <a:pt x="1700347" y="0"/>
                </a:lnTo>
                <a:lnTo>
                  <a:pt x="1745261" y="9067"/>
                </a:lnTo>
                <a:lnTo>
                  <a:pt x="1781940" y="33796"/>
                </a:lnTo>
                <a:lnTo>
                  <a:pt x="1806669" y="70475"/>
                </a:lnTo>
                <a:lnTo>
                  <a:pt x="1815737" y="115390"/>
                </a:lnTo>
                <a:lnTo>
                  <a:pt x="1815737" y="576940"/>
                </a:lnTo>
                <a:lnTo>
                  <a:pt x="1806669" y="621855"/>
                </a:lnTo>
                <a:lnTo>
                  <a:pt x="1781940" y="658534"/>
                </a:lnTo>
                <a:lnTo>
                  <a:pt x="1745261" y="683263"/>
                </a:lnTo>
                <a:lnTo>
                  <a:pt x="1700347" y="692331"/>
                </a:lnTo>
                <a:lnTo>
                  <a:pt x="115389" y="692331"/>
                </a:lnTo>
                <a:lnTo>
                  <a:pt x="70474" y="683263"/>
                </a:lnTo>
                <a:lnTo>
                  <a:pt x="33796" y="658534"/>
                </a:lnTo>
                <a:lnTo>
                  <a:pt x="9067" y="621855"/>
                </a:lnTo>
                <a:lnTo>
                  <a:pt x="0" y="576940"/>
                </a:lnTo>
                <a:lnTo>
                  <a:pt x="0" y="115390"/>
                </a:lnTo>
                <a:close/>
              </a:path>
            </a:pathLst>
          </a:custGeom>
          <a:ln w="9525">
            <a:solidFill>
              <a:srgbClr val="1A86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150" dirty="0"/>
              <a:t> </a:t>
            </a:r>
            <a:r>
              <a:rPr spc="-70" dirty="0"/>
              <a:t>STUDIO</a:t>
            </a:r>
            <a:r>
              <a:rPr spc="-150" dirty="0"/>
              <a:t> </a:t>
            </a:r>
            <a:r>
              <a:rPr spc="-75" dirty="0"/>
              <a:t>INTERFACE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16455" y="5271793"/>
            <a:ext cx="8890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Arial"/>
                <a:cs typeface="Arial"/>
              </a:rPr>
              <a:t>Console </a:t>
            </a:r>
            <a:r>
              <a:rPr sz="1800" spc="-40" dirty="0">
                <a:latin typeface="Arial"/>
                <a:cs typeface="Arial"/>
              </a:rPr>
              <a:t>Terminal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2049" y="1837099"/>
            <a:ext cx="2360930" cy="1054735"/>
            <a:chOff x="2242049" y="1837099"/>
            <a:chExt cx="2360930" cy="10547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376" y="1840992"/>
              <a:ext cx="2353055" cy="1048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46811" y="1841861"/>
              <a:ext cx="2351405" cy="1045210"/>
            </a:xfrm>
            <a:custGeom>
              <a:avLst/>
              <a:gdLst/>
              <a:ahLst/>
              <a:cxnLst/>
              <a:rect l="l" t="t" r="r" b="b"/>
              <a:pathLst>
                <a:path w="2351404" h="1045210">
                  <a:moveTo>
                    <a:pt x="0" y="174175"/>
                  </a:moveTo>
                  <a:lnTo>
                    <a:pt x="6221" y="127872"/>
                  </a:lnTo>
                  <a:lnTo>
                    <a:pt x="23780" y="86265"/>
                  </a:lnTo>
                  <a:lnTo>
                    <a:pt x="51014" y="51014"/>
                  </a:lnTo>
                  <a:lnTo>
                    <a:pt x="86265" y="23780"/>
                  </a:lnTo>
                  <a:lnTo>
                    <a:pt x="127872" y="6221"/>
                  </a:lnTo>
                  <a:lnTo>
                    <a:pt x="174175" y="0"/>
                  </a:lnTo>
                  <a:lnTo>
                    <a:pt x="2177138" y="0"/>
                  </a:lnTo>
                  <a:lnTo>
                    <a:pt x="2223441" y="6221"/>
                  </a:lnTo>
                  <a:lnTo>
                    <a:pt x="2265048" y="23780"/>
                  </a:lnTo>
                  <a:lnTo>
                    <a:pt x="2300299" y="51014"/>
                  </a:lnTo>
                  <a:lnTo>
                    <a:pt x="2327533" y="86265"/>
                  </a:lnTo>
                  <a:lnTo>
                    <a:pt x="2345092" y="127872"/>
                  </a:lnTo>
                  <a:lnTo>
                    <a:pt x="2351314" y="174175"/>
                  </a:lnTo>
                  <a:lnTo>
                    <a:pt x="2351314" y="870853"/>
                  </a:lnTo>
                  <a:lnTo>
                    <a:pt x="2345092" y="917156"/>
                  </a:lnTo>
                  <a:lnTo>
                    <a:pt x="2327533" y="958763"/>
                  </a:lnTo>
                  <a:lnTo>
                    <a:pt x="2300299" y="994014"/>
                  </a:lnTo>
                  <a:lnTo>
                    <a:pt x="2265048" y="1021248"/>
                  </a:lnTo>
                  <a:lnTo>
                    <a:pt x="2223441" y="1038807"/>
                  </a:lnTo>
                  <a:lnTo>
                    <a:pt x="2177138" y="1045029"/>
                  </a:lnTo>
                  <a:lnTo>
                    <a:pt x="174175" y="1045029"/>
                  </a:lnTo>
                  <a:lnTo>
                    <a:pt x="127872" y="1038807"/>
                  </a:lnTo>
                  <a:lnTo>
                    <a:pt x="86265" y="1021248"/>
                  </a:lnTo>
                  <a:lnTo>
                    <a:pt x="51014" y="994014"/>
                  </a:lnTo>
                  <a:lnTo>
                    <a:pt x="23780" y="958763"/>
                  </a:lnTo>
                  <a:lnTo>
                    <a:pt x="6221" y="917156"/>
                  </a:lnTo>
                  <a:lnTo>
                    <a:pt x="0" y="870853"/>
                  </a:lnTo>
                  <a:lnTo>
                    <a:pt x="0" y="174175"/>
                  </a:lnTo>
                  <a:close/>
                </a:path>
              </a:pathLst>
            </a:custGeom>
            <a:ln w="9525">
              <a:solidFill>
                <a:srgbClr val="1A86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57400" y="2073889"/>
            <a:ext cx="2935333" cy="59311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34950">
              <a:lnSpc>
                <a:spcPts val="2090"/>
              </a:lnSpc>
              <a:spcBef>
                <a:spcPts val="225"/>
              </a:spcBef>
            </a:pPr>
            <a:r>
              <a:rPr lang="en-US" sz="1800" dirty="0">
                <a:latin typeface="Arial"/>
                <a:cs typeface="Arial"/>
              </a:rPr>
              <a:t>R scripts,  </a:t>
            </a:r>
          </a:p>
          <a:p>
            <a:pPr marL="12700" marR="5080" indent="234950">
              <a:lnSpc>
                <a:spcPts val="2090"/>
              </a:lnSpc>
              <a:spcBef>
                <a:spcPts val="225"/>
              </a:spcBef>
            </a:pPr>
            <a:r>
              <a:rPr lang="en-US" sz="1800" dirty="0">
                <a:latin typeface="Arial"/>
                <a:cs typeface="Arial"/>
              </a:rPr>
              <a:t>Notebook, Markdown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6199" y="2218055"/>
            <a:ext cx="2207765" cy="870136"/>
            <a:chOff x="7166746" y="1837102"/>
            <a:chExt cx="2125980" cy="89789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8896" y="1840992"/>
              <a:ext cx="2121407" cy="8900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71508" y="1841864"/>
              <a:ext cx="2116455" cy="888365"/>
            </a:xfrm>
            <a:custGeom>
              <a:avLst/>
              <a:gdLst/>
              <a:ahLst/>
              <a:cxnLst/>
              <a:rect l="l" t="t" r="r" b="b"/>
              <a:pathLst>
                <a:path w="2116454" h="888364">
                  <a:moveTo>
                    <a:pt x="0" y="148049"/>
                  </a:moveTo>
                  <a:lnTo>
                    <a:pt x="7547" y="101254"/>
                  </a:lnTo>
                  <a:lnTo>
                    <a:pt x="28564" y="60613"/>
                  </a:lnTo>
                  <a:lnTo>
                    <a:pt x="60613" y="28564"/>
                  </a:lnTo>
                  <a:lnTo>
                    <a:pt x="101254" y="7547"/>
                  </a:lnTo>
                  <a:lnTo>
                    <a:pt x="148049" y="0"/>
                  </a:lnTo>
                  <a:lnTo>
                    <a:pt x="1968133" y="0"/>
                  </a:lnTo>
                  <a:lnTo>
                    <a:pt x="2014928" y="7547"/>
                  </a:lnTo>
                  <a:lnTo>
                    <a:pt x="2055569" y="28564"/>
                  </a:lnTo>
                  <a:lnTo>
                    <a:pt x="2087618" y="60613"/>
                  </a:lnTo>
                  <a:lnTo>
                    <a:pt x="2108635" y="101254"/>
                  </a:lnTo>
                  <a:lnTo>
                    <a:pt x="2116183" y="148049"/>
                  </a:lnTo>
                  <a:lnTo>
                    <a:pt x="2116183" y="740224"/>
                  </a:lnTo>
                  <a:lnTo>
                    <a:pt x="2108635" y="787019"/>
                  </a:lnTo>
                  <a:lnTo>
                    <a:pt x="2087618" y="827660"/>
                  </a:lnTo>
                  <a:lnTo>
                    <a:pt x="2055569" y="859709"/>
                  </a:lnTo>
                  <a:lnTo>
                    <a:pt x="2014928" y="880726"/>
                  </a:lnTo>
                  <a:lnTo>
                    <a:pt x="1968133" y="888274"/>
                  </a:lnTo>
                  <a:lnTo>
                    <a:pt x="148049" y="888274"/>
                  </a:lnTo>
                  <a:lnTo>
                    <a:pt x="101254" y="880726"/>
                  </a:lnTo>
                  <a:lnTo>
                    <a:pt x="60613" y="859709"/>
                  </a:lnTo>
                  <a:lnTo>
                    <a:pt x="28564" y="827660"/>
                  </a:lnTo>
                  <a:lnTo>
                    <a:pt x="7547" y="787019"/>
                  </a:lnTo>
                  <a:lnTo>
                    <a:pt x="0" y="740224"/>
                  </a:lnTo>
                  <a:lnTo>
                    <a:pt x="0" y="148049"/>
                  </a:lnTo>
                  <a:close/>
                </a:path>
              </a:pathLst>
            </a:custGeom>
            <a:ln w="9525">
              <a:solidFill>
                <a:srgbClr val="1A86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13519" y="2336314"/>
            <a:ext cx="1885499" cy="56553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8450" marR="5080" indent="-28575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latin typeface="Arial"/>
                <a:cs typeface="Arial"/>
              </a:rPr>
              <a:t>Environment History</a:t>
            </a:r>
            <a:r>
              <a:rPr lang="en-US" sz="1800" spc="-10" dirty="0">
                <a:latin typeface="Arial"/>
                <a:cs typeface="Arial"/>
              </a:rPr>
              <a:t> etc.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98432" y="4746330"/>
            <a:ext cx="2935605" cy="1050925"/>
            <a:chOff x="6996928" y="4706259"/>
            <a:chExt cx="2935605" cy="105092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1255" y="4709159"/>
              <a:ext cx="2929128" cy="10454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01691" y="4711021"/>
              <a:ext cx="2926080" cy="1041400"/>
            </a:xfrm>
            <a:custGeom>
              <a:avLst/>
              <a:gdLst/>
              <a:ahLst/>
              <a:cxnLst/>
              <a:rect l="l" t="t" r="r" b="b"/>
              <a:pathLst>
                <a:path w="2926079" h="1041400">
                  <a:moveTo>
                    <a:pt x="0" y="173555"/>
                  </a:moveTo>
                  <a:lnTo>
                    <a:pt x="6199" y="127417"/>
                  </a:lnTo>
                  <a:lnTo>
                    <a:pt x="23695" y="85958"/>
                  </a:lnTo>
                  <a:lnTo>
                    <a:pt x="50833" y="50833"/>
                  </a:lnTo>
                  <a:lnTo>
                    <a:pt x="85958" y="23695"/>
                  </a:lnTo>
                  <a:lnTo>
                    <a:pt x="127417" y="6199"/>
                  </a:lnTo>
                  <a:lnTo>
                    <a:pt x="173555" y="0"/>
                  </a:lnTo>
                  <a:lnTo>
                    <a:pt x="2752525" y="0"/>
                  </a:lnTo>
                  <a:lnTo>
                    <a:pt x="2798662" y="6199"/>
                  </a:lnTo>
                  <a:lnTo>
                    <a:pt x="2840121" y="23695"/>
                  </a:lnTo>
                  <a:lnTo>
                    <a:pt x="2875247" y="50833"/>
                  </a:lnTo>
                  <a:lnTo>
                    <a:pt x="2902384" y="85958"/>
                  </a:lnTo>
                  <a:lnTo>
                    <a:pt x="2919880" y="127417"/>
                  </a:lnTo>
                  <a:lnTo>
                    <a:pt x="2926080" y="173555"/>
                  </a:lnTo>
                  <a:lnTo>
                    <a:pt x="2926080" y="867748"/>
                  </a:lnTo>
                  <a:lnTo>
                    <a:pt x="2919880" y="913886"/>
                  </a:lnTo>
                  <a:lnTo>
                    <a:pt x="2902384" y="955345"/>
                  </a:lnTo>
                  <a:lnTo>
                    <a:pt x="2875247" y="990470"/>
                  </a:lnTo>
                  <a:lnTo>
                    <a:pt x="2840121" y="1017608"/>
                  </a:lnTo>
                  <a:lnTo>
                    <a:pt x="2798662" y="1035104"/>
                  </a:lnTo>
                  <a:lnTo>
                    <a:pt x="2752525" y="1041304"/>
                  </a:lnTo>
                  <a:lnTo>
                    <a:pt x="173555" y="1041304"/>
                  </a:lnTo>
                  <a:lnTo>
                    <a:pt x="127417" y="1035104"/>
                  </a:lnTo>
                  <a:lnTo>
                    <a:pt x="85958" y="1017608"/>
                  </a:lnTo>
                  <a:lnTo>
                    <a:pt x="50833" y="990470"/>
                  </a:lnTo>
                  <a:lnTo>
                    <a:pt x="23695" y="955345"/>
                  </a:lnTo>
                  <a:lnTo>
                    <a:pt x="6199" y="913886"/>
                  </a:lnTo>
                  <a:lnTo>
                    <a:pt x="0" y="867748"/>
                  </a:lnTo>
                  <a:lnTo>
                    <a:pt x="0" y="173555"/>
                  </a:lnTo>
                  <a:close/>
                </a:path>
              </a:pathLst>
            </a:custGeom>
            <a:ln w="9525">
              <a:solidFill>
                <a:srgbClr val="1A86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770182" y="4987631"/>
            <a:ext cx="3050218" cy="56553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558800" marR="5080" indent="-54610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Arial"/>
                <a:cs typeface="Arial"/>
              </a:rPr>
              <a:t>Files,</a:t>
            </a:r>
            <a:r>
              <a:rPr lang="en-US" sz="1800" dirty="0">
                <a:latin typeface="Arial"/>
                <a:cs typeface="Arial"/>
              </a:rPr>
              <a:t> plot,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Documentations, </a:t>
            </a:r>
            <a:r>
              <a:rPr sz="1800" dirty="0">
                <a:latin typeface="Arial"/>
                <a:cs typeface="Arial"/>
              </a:rPr>
              <a:t>Packages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…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6130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EXTEND</a:t>
            </a:r>
            <a:r>
              <a:rPr spc="-165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135" dirty="0"/>
              <a:t>DATA</a:t>
            </a:r>
            <a:r>
              <a:rPr spc="-165" dirty="0"/>
              <a:t> </a:t>
            </a:r>
            <a:r>
              <a:rPr spc="-30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3220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Get or add single columns using $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660" y="1066800"/>
            <a:ext cx="978154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df$name</a:t>
            </a:r>
            <a:endParaRPr lang="en-HK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[1] "Lucy"    "Helen"   "Johnny"  "Jimmy"   "Victor"  "Hilda"   "Anthony”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df$age</a:t>
            </a:r>
            <a:endParaRPr lang="en-HK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[1] 21 23 24 22 25 21 25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endParaRPr lang="en-HK" sz="1800" dirty="0">
              <a:latin typeface="Consolas"/>
              <a:cs typeface="Consolas"/>
            </a:endParaRPr>
          </a:p>
          <a:p>
            <a:pPr marL="263525" indent="-250825">
              <a:lnSpc>
                <a:spcPct val="100000"/>
              </a:lnSpc>
              <a:spcBef>
                <a:spcPts val="20"/>
              </a:spcBef>
              <a:buChar char="&gt;"/>
              <a:tabLst>
                <a:tab pos="263525" algn="l"/>
              </a:tabLst>
            </a:pPr>
            <a:r>
              <a:rPr lang="en-HK" sz="1800" dirty="0" err="1">
                <a:latin typeface="Consolas"/>
                <a:cs typeface="Consolas"/>
              </a:rPr>
              <a:t>df$height</a:t>
            </a:r>
            <a:r>
              <a:rPr lang="en-HK" sz="1800" spc="-2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&lt;-</a:t>
            </a:r>
            <a:r>
              <a:rPr lang="en-HK" sz="1800" spc="-2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c(178,</a:t>
            </a:r>
            <a:r>
              <a:rPr lang="en-HK" sz="1800" spc="-2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189,</a:t>
            </a:r>
            <a:r>
              <a:rPr lang="en-HK" sz="1800" spc="-2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185,</a:t>
            </a:r>
            <a:r>
              <a:rPr lang="en-HK" sz="1800" spc="-25" dirty="0">
                <a:latin typeface="Consolas"/>
                <a:cs typeface="Consolas"/>
              </a:rPr>
              <a:t> </a:t>
            </a:r>
            <a:r>
              <a:rPr lang="en-HK" sz="1800" spc="-20" dirty="0">
                <a:latin typeface="Consolas"/>
                <a:cs typeface="Consolas"/>
              </a:rPr>
              <a:t>165,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176,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dirty="0">
                <a:latin typeface="Consolas"/>
                <a:cs typeface="Consolas"/>
              </a:rPr>
              <a:t>167,</a:t>
            </a:r>
            <a:r>
              <a:rPr lang="en-HK" sz="1800" spc="-15" dirty="0">
                <a:latin typeface="Consolas"/>
                <a:cs typeface="Consolas"/>
              </a:rPr>
              <a:t> </a:t>
            </a:r>
            <a:r>
              <a:rPr lang="en-HK" sz="1800" spc="-20" dirty="0">
                <a:latin typeface="Consolas"/>
                <a:cs typeface="Consolas"/>
              </a:rPr>
              <a:t>164)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endParaRPr lang="en-HK"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     name age attendance height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1    Lucy  21       TRUE    178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2   Helen  23      FALSE    189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3  Johnny  24       TRUE    185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4   Jimmy  22      FALSE    165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5  Victor  25      FALSE    176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6   Hilda  21       TRUE    167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r>
              <a:rPr lang="en-HK" sz="1800" dirty="0">
                <a:latin typeface="Consolas"/>
                <a:cs typeface="Consolas"/>
              </a:rPr>
              <a:t>7 Anthony  25      FALSE    164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63525" algn="l"/>
              </a:tabLst>
            </a:pP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6130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EXTEND</a:t>
            </a:r>
            <a:r>
              <a:rPr spc="-165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135" dirty="0"/>
              <a:t>DATA</a:t>
            </a:r>
            <a:r>
              <a:rPr spc="-165" dirty="0"/>
              <a:t> </a:t>
            </a:r>
            <a:r>
              <a:rPr spc="-30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7792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Arial"/>
                <a:cs typeface="Arial"/>
              </a:rPr>
              <a:t>Add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new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column</a:t>
            </a:r>
            <a:r>
              <a:rPr lang="en-US" sz="2000" spc="-10" dirty="0">
                <a:latin typeface="Arial"/>
                <a:cs typeface="Arial"/>
              </a:rPr>
              <a:t>s using </a:t>
            </a:r>
            <a:r>
              <a:rPr lang="en-US" sz="2000" spc="-10" dirty="0" err="1">
                <a:latin typeface="Arial"/>
                <a:cs typeface="Arial"/>
              </a:rPr>
              <a:t>cbind</a:t>
            </a:r>
            <a:r>
              <a:rPr lang="en-US" sz="2000" spc="-10" dirty="0">
                <a:latin typeface="Arial"/>
                <a:cs typeface="Arial"/>
              </a:rPr>
              <a:t>()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27735" y="1066800"/>
            <a:ext cx="5168265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&gt; weight &lt;- c(78, 89, 85, 65, 76, 67, 64)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&gt; </a:t>
            </a:r>
            <a:r>
              <a:rPr lang="en-HK" sz="1800" dirty="0" err="1">
                <a:latin typeface="Consolas"/>
                <a:cs typeface="Consolas"/>
              </a:rPr>
              <a:t>cbind</a:t>
            </a:r>
            <a:r>
              <a:rPr lang="en-HK" sz="1800" dirty="0">
                <a:latin typeface="Consolas"/>
                <a:cs typeface="Consolas"/>
              </a:rPr>
              <a:t>(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r>
              <a:rPr lang="en-HK" sz="1800" dirty="0">
                <a:latin typeface="Consolas"/>
                <a:cs typeface="Consolas"/>
              </a:rPr>
              <a:t>, weight)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     name age attendance height weight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1    Lucy  21       TRUE    178     78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2   Helen  23      FALSE    189     89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3  Johnny  24       TRUE    185     85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4   Jimmy  22      FALSE    165     65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5  Victor  25      FALSE    176     76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6   Hilda  21       TRUE    167     67</a:t>
            </a:r>
          </a:p>
          <a:p>
            <a:pPr marL="12065">
              <a:lnSpc>
                <a:spcPct val="100000"/>
              </a:lnSpc>
              <a:spcBef>
                <a:spcPts val="45"/>
              </a:spcBef>
              <a:tabLst>
                <a:tab pos="264160" algn="l"/>
              </a:tabLst>
            </a:pPr>
            <a:r>
              <a:rPr lang="en-HK" sz="1800" dirty="0">
                <a:latin typeface="Consolas"/>
                <a:cs typeface="Consolas"/>
              </a:rPr>
              <a:t>7 Anthony  25      FALSE    164     64</a:t>
            </a:r>
          </a:p>
        </p:txBody>
      </p:sp>
      <p:sp>
        <p:nvSpPr>
          <p:cNvPr id="16" name="object 16"/>
          <p:cNvSpPr/>
          <p:nvPr/>
        </p:nvSpPr>
        <p:spPr>
          <a:xfrm>
            <a:off x="494675" y="4470927"/>
            <a:ext cx="4752340" cy="1303020"/>
          </a:xfrm>
          <a:custGeom>
            <a:avLst/>
            <a:gdLst/>
            <a:ahLst/>
            <a:cxnLst/>
            <a:rect l="l" t="t" r="r" b="b"/>
            <a:pathLst>
              <a:path w="4752340" h="1303020">
                <a:moveTo>
                  <a:pt x="0" y="217156"/>
                </a:moveTo>
                <a:lnTo>
                  <a:pt x="5735" y="167364"/>
                </a:lnTo>
                <a:lnTo>
                  <a:pt x="22071" y="121656"/>
                </a:lnTo>
                <a:lnTo>
                  <a:pt x="47706" y="81336"/>
                </a:lnTo>
                <a:lnTo>
                  <a:pt x="81335" y="47706"/>
                </a:lnTo>
                <a:lnTo>
                  <a:pt x="121655" y="22071"/>
                </a:lnTo>
                <a:lnTo>
                  <a:pt x="167363" y="5735"/>
                </a:lnTo>
                <a:lnTo>
                  <a:pt x="217155" y="0"/>
                </a:lnTo>
                <a:lnTo>
                  <a:pt x="4534727" y="0"/>
                </a:lnTo>
                <a:lnTo>
                  <a:pt x="4584518" y="5735"/>
                </a:lnTo>
                <a:lnTo>
                  <a:pt x="4630226" y="22071"/>
                </a:lnTo>
                <a:lnTo>
                  <a:pt x="4670546" y="47706"/>
                </a:lnTo>
                <a:lnTo>
                  <a:pt x="4704175" y="81336"/>
                </a:lnTo>
                <a:lnTo>
                  <a:pt x="4729810" y="121656"/>
                </a:lnTo>
                <a:lnTo>
                  <a:pt x="4746146" y="167364"/>
                </a:lnTo>
                <a:lnTo>
                  <a:pt x="4751882" y="217156"/>
                </a:lnTo>
                <a:lnTo>
                  <a:pt x="4751882" y="1085765"/>
                </a:lnTo>
                <a:lnTo>
                  <a:pt x="4746146" y="1135556"/>
                </a:lnTo>
                <a:lnTo>
                  <a:pt x="4729810" y="1181264"/>
                </a:lnTo>
                <a:lnTo>
                  <a:pt x="4704175" y="1221585"/>
                </a:lnTo>
                <a:lnTo>
                  <a:pt x="4670546" y="1255214"/>
                </a:lnTo>
                <a:lnTo>
                  <a:pt x="4630226" y="1280849"/>
                </a:lnTo>
                <a:lnTo>
                  <a:pt x="4584518" y="1297185"/>
                </a:lnTo>
                <a:lnTo>
                  <a:pt x="4534727" y="1302921"/>
                </a:lnTo>
                <a:lnTo>
                  <a:pt x="217155" y="1302921"/>
                </a:lnTo>
                <a:lnTo>
                  <a:pt x="167363" y="1297185"/>
                </a:lnTo>
                <a:lnTo>
                  <a:pt x="121655" y="1280849"/>
                </a:lnTo>
                <a:lnTo>
                  <a:pt x="81335" y="1255214"/>
                </a:lnTo>
                <a:lnTo>
                  <a:pt x="47706" y="1221585"/>
                </a:lnTo>
                <a:lnTo>
                  <a:pt x="22071" y="1181264"/>
                </a:lnTo>
                <a:lnTo>
                  <a:pt x="5735" y="1135556"/>
                </a:lnTo>
                <a:lnTo>
                  <a:pt x="0" y="1085765"/>
                </a:lnTo>
                <a:lnTo>
                  <a:pt x="0" y="217156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7017" y="4743950"/>
            <a:ext cx="3889261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Quiz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Arial"/>
                <a:cs typeface="Arial"/>
              </a:rPr>
              <a:t>What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Consolas"/>
                <a:cs typeface="Consolas"/>
              </a:rPr>
              <a:t>df</a:t>
            </a:r>
            <a:r>
              <a:rPr sz="1800" spc="-495" dirty="0">
                <a:latin typeface="Consolas"/>
                <a:cs typeface="Consolas"/>
              </a:rPr>
              <a:t> </a:t>
            </a:r>
            <a:r>
              <a:rPr sz="1800" dirty="0">
                <a:latin typeface="Arial"/>
                <a:cs typeface="Arial"/>
              </a:rPr>
              <a:t>look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like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after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 err="1">
                <a:latin typeface="Consolas"/>
                <a:cs typeface="Consolas"/>
              </a:rPr>
              <a:t>cbind</a:t>
            </a:r>
            <a:r>
              <a:rPr sz="1800" dirty="0">
                <a:latin typeface="Consolas"/>
                <a:cs typeface="Consolas"/>
              </a:rPr>
              <a:t>(df,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weight)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9" y="4458264"/>
            <a:ext cx="694944" cy="62788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841305" y="4343400"/>
            <a:ext cx="5741670" cy="1493520"/>
          </a:xfrm>
          <a:custGeom>
            <a:avLst/>
            <a:gdLst/>
            <a:ahLst/>
            <a:cxnLst/>
            <a:rect l="l" t="t" r="r" b="b"/>
            <a:pathLst>
              <a:path w="5741670" h="1493520">
                <a:moveTo>
                  <a:pt x="0" y="248888"/>
                </a:moveTo>
                <a:lnTo>
                  <a:pt x="4009" y="204150"/>
                </a:lnTo>
                <a:lnTo>
                  <a:pt x="15571" y="162042"/>
                </a:lnTo>
                <a:lnTo>
                  <a:pt x="33980" y="123269"/>
                </a:lnTo>
                <a:lnTo>
                  <a:pt x="58535" y="88532"/>
                </a:lnTo>
                <a:lnTo>
                  <a:pt x="88532" y="58535"/>
                </a:lnTo>
                <a:lnTo>
                  <a:pt x="123269" y="33980"/>
                </a:lnTo>
                <a:lnTo>
                  <a:pt x="162042" y="15571"/>
                </a:lnTo>
                <a:lnTo>
                  <a:pt x="204149" y="4009"/>
                </a:lnTo>
                <a:lnTo>
                  <a:pt x="248887" y="0"/>
                </a:lnTo>
                <a:lnTo>
                  <a:pt x="5492207" y="0"/>
                </a:lnTo>
                <a:lnTo>
                  <a:pt x="5536945" y="4009"/>
                </a:lnTo>
                <a:lnTo>
                  <a:pt x="5579052" y="15571"/>
                </a:lnTo>
                <a:lnTo>
                  <a:pt x="5617825" y="33980"/>
                </a:lnTo>
                <a:lnTo>
                  <a:pt x="5652562" y="58535"/>
                </a:lnTo>
                <a:lnTo>
                  <a:pt x="5682559" y="88532"/>
                </a:lnTo>
                <a:lnTo>
                  <a:pt x="5707114" y="123269"/>
                </a:lnTo>
                <a:lnTo>
                  <a:pt x="5725524" y="162042"/>
                </a:lnTo>
                <a:lnTo>
                  <a:pt x="5737085" y="204150"/>
                </a:lnTo>
                <a:lnTo>
                  <a:pt x="5741095" y="248888"/>
                </a:lnTo>
                <a:lnTo>
                  <a:pt x="5741095" y="1244428"/>
                </a:lnTo>
                <a:lnTo>
                  <a:pt x="5737085" y="1289165"/>
                </a:lnTo>
                <a:lnTo>
                  <a:pt x="5725524" y="1331273"/>
                </a:lnTo>
                <a:lnTo>
                  <a:pt x="5707114" y="1370046"/>
                </a:lnTo>
                <a:lnTo>
                  <a:pt x="5682559" y="1404783"/>
                </a:lnTo>
                <a:lnTo>
                  <a:pt x="5652562" y="1434780"/>
                </a:lnTo>
                <a:lnTo>
                  <a:pt x="5617825" y="1459335"/>
                </a:lnTo>
                <a:lnTo>
                  <a:pt x="5579052" y="1477744"/>
                </a:lnTo>
                <a:lnTo>
                  <a:pt x="5536945" y="1489306"/>
                </a:lnTo>
                <a:lnTo>
                  <a:pt x="5492207" y="1493316"/>
                </a:lnTo>
                <a:lnTo>
                  <a:pt x="248887" y="1493316"/>
                </a:lnTo>
                <a:lnTo>
                  <a:pt x="204149" y="1489306"/>
                </a:lnTo>
                <a:lnTo>
                  <a:pt x="162042" y="1477744"/>
                </a:lnTo>
                <a:lnTo>
                  <a:pt x="123269" y="1459335"/>
                </a:lnTo>
                <a:lnTo>
                  <a:pt x="88532" y="1434780"/>
                </a:lnTo>
                <a:lnTo>
                  <a:pt x="58535" y="1404783"/>
                </a:lnTo>
                <a:lnTo>
                  <a:pt x="33980" y="1370046"/>
                </a:lnTo>
                <a:lnTo>
                  <a:pt x="15571" y="1331273"/>
                </a:lnTo>
                <a:lnTo>
                  <a:pt x="4009" y="1289165"/>
                </a:lnTo>
                <a:lnTo>
                  <a:pt x="0" y="1244428"/>
                </a:lnTo>
                <a:lnTo>
                  <a:pt x="0" y="248888"/>
                </a:lnTo>
                <a:close/>
              </a:path>
            </a:pathLst>
          </a:custGeom>
          <a:ln w="26425">
            <a:solidFill>
              <a:srgbClr val="1A72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92943" y="4515667"/>
            <a:ext cx="4877435" cy="8420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lang="en-US" sz="1800" spc="-10" dirty="0" err="1">
                <a:latin typeface="Consolas"/>
                <a:cs typeface="Consolas"/>
              </a:rPr>
              <a:t>d</a:t>
            </a:r>
            <a:r>
              <a:rPr sz="1800" spc="-10" dirty="0" err="1">
                <a:latin typeface="Consolas"/>
                <a:cs typeface="Consolas"/>
              </a:rPr>
              <a:t>f</a:t>
            </a:r>
            <a:r>
              <a:rPr lang="en-US" sz="1800" spc="-10" dirty="0">
                <a:latin typeface="Consolas"/>
                <a:cs typeface="Consolas"/>
              </a:rPr>
              <a:t> does not change</a:t>
            </a:r>
            <a:r>
              <a:rPr sz="1800" spc="-25" dirty="0">
                <a:latin typeface="Arial"/>
                <a:cs typeface="Arial"/>
              </a:rPr>
              <a:t>, </a:t>
            </a:r>
            <a:r>
              <a:rPr sz="1800" dirty="0">
                <a:latin typeface="Arial"/>
                <a:cs typeface="Arial"/>
              </a:rPr>
              <a:t>because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updated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original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object.</a:t>
            </a:r>
            <a:endParaRPr sz="1800" dirty="0">
              <a:latin typeface="Arial"/>
              <a:cs typeface="Arial"/>
            </a:endParaRPr>
          </a:p>
          <a:p>
            <a:pPr marL="263525" indent="-250825">
              <a:lnSpc>
                <a:spcPts val="2110"/>
              </a:lnSpc>
              <a:buClr>
                <a:srgbClr val="000000"/>
              </a:buClr>
              <a:buChar char="&gt;"/>
              <a:tabLst>
                <a:tab pos="263525" algn="l"/>
              </a:tabLst>
            </a:pP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df</a:t>
            </a:r>
            <a:r>
              <a:rPr sz="18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0000"/>
                </a:solidFill>
                <a:latin typeface="Consolas"/>
                <a:cs typeface="Consolas"/>
              </a:rPr>
              <a:t>&lt;-</a:t>
            </a:r>
            <a:r>
              <a:rPr sz="18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cbind(df,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weight)</a:t>
            </a:r>
            <a:endParaRPr sz="1800" dirty="0">
              <a:latin typeface="Consolas"/>
              <a:cs typeface="Consola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56976" y="4385111"/>
            <a:ext cx="569976" cy="5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799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6130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EXTEND</a:t>
            </a:r>
            <a:r>
              <a:rPr spc="-165" dirty="0"/>
              <a:t> </a:t>
            </a:r>
            <a:r>
              <a:rPr dirty="0"/>
              <a:t>A</a:t>
            </a:r>
            <a:r>
              <a:rPr spc="-160" dirty="0"/>
              <a:t> </a:t>
            </a:r>
            <a:r>
              <a:rPr spc="-135" dirty="0"/>
              <a:t>DATA</a:t>
            </a:r>
            <a:r>
              <a:rPr spc="-165" dirty="0"/>
              <a:t> </a:t>
            </a:r>
            <a:r>
              <a:rPr spc="-30" dirty="0"/>
              <a:t>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6571615" cy="35086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dirty="0">
                <a:latin typeface="Arial"/>
                <a:cs typeface="Arial"/>
              </a:rPr>
              <a:t>Add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new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row</a:t>
            </a:r>
            <a:r>
              <a:rPr lang="en-US" sz="2000" b="1" dirty="0">
                <a:latin typeface="Arial"/>
                <a:cs typeface="Arial"/>
              </a:rPr>
              <a:t>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10" dirty="0">
                <a:latin typeface="Arial"/>
                <a:cs typeface="Arial"/>
              </a:rPr>
              <a:t> rbind()</a:t>
            </a:r>
            <a:endParaRPr sz="2000" dirty="0">
              <a:latin typeface="Arial"/>
              <a:cs typeface="Arial"/>
            </a:endParaRPr>
          </a:p>
          <a:p>
            <a:pPr marL="537845" lvl="1" indent="-251460">
              <a:lnSpc>
                <a:spcPct val="100000"/>
              </a:lnSpc>
              <a:spcBef>
                <a:spcPts val="105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charlie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&lt;-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c</a:t>
            </a:r>
            <a:r>
              <a:rPr sz="1800" dirty="0">
                <a:latin typeface="Consolas"/>
                <a:cs typeface="Consolas"/>
              </a:rPr>
              <a:t>("Charlie",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21,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T,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183</a:t>
            </a:r>
            <a:r>
              <a:rPr lang="en-US" sz="1800" dirty="0">
                <a:latin typeface="Consolas"/>
                <a:cs typeface="Consolas"/>
              </a:rPr>
              <a:t>, 83</a:t>
            </a:r>
            <a:r>
              <a:rPr sz="1800" spc="-25" dirty="0">
                <a:latin typeface="Consolas"/>
                <a:cs typeface="Consolas"/>
              </a:rPr>
              <a:t>)</a:t>
            </a:r>
            <a:endParaRPr sz="1800" dirty="0">
              <a:latin typeface="Consolas"/>
              <a:cs typeface="Consolas"/>
            </a:endParaRPr>
          </a:p>
          <a:p>
            <a:pPr marL="537845" lvl="1" indent="-251460">
              <a:lnSpc>
                <a:spcPct val="100000"/>
              </a:lnSpc>
              <a:spcBef>
                <a:spcPts val="140"/>
              </a:spcBef>
              <a:buChar char="&gt;"/>
              <a:tabLst>
                <a:tab pos="537845" algn="l"/>
              </a:tabLst>
            </a:pPr>
            <a:r>
              <a:rPr sz="1800" dirty="0">
                <a:latin typeface="Consolas"/>
                <a:cs typeface="Consolas"/>
              </a:rPr>
              <a:t>rbind(df,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spc="-10" dirty="0" err="1">
                <a:latin typeface="Consolas"/>
                <a:cs typeface="Consolas"/>
              </a:rPr>
              <a:t>charlie</a:t>
            </a:r>
            <a:r>
              <a:rPr sz="1800" spc="-10" dirty="0">
                <a:latin typeface="Consolas"/>
                <a:cs typeface="Consolas"/>
              </a:rPr>
              <a:t>)</a:t>
            </a:r>
            <a:endParaRPr lang="en-US" sz="1800" spc="-10" dirty="0">
              <a:latin typeface="Consolas"/>
              <a:cs typeface="Consolas"/>
            </a:endParaRP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 name age attendance height weight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1    Lucy  21       TRUE    178     78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2   Helen  23      FALSE    189     89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3  Johnny  24       TRUE    185     85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4   Jimmy  22      FALSE    165     65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5  Victor  25      FALSE    176     76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6   Hilda  21       TRUE    167     67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7 Anthony  25      FALSE    164     64</a:t>
            </a:r>
          </a:p>
          <a:p>
            <a:pPr marL="286385" lvl="1">
              <a:lnSpc>
                <a:spcPct val="100000"/>
              </a:lnSpc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8 Charlie  21       TRUE    183     83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276819"/>
            <a:ext cx="26130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65" dirty="0"/>
              <a:t>LOAD and SAVE DATA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702563"/>
            <a:ext cx="10454006" cy="6104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Save data </a:t>
            </a:r>
            <a:endParaRPr lang="en-HK" sz="2000" b="1" dirty="0">
              <a:latin typeface="Arial"/>
              <a:cs typeface="Arial"/>
            </a:endParaRPr>
          </a:p>
          <a:p>
            <a:pPr marL="537845" lvl="1" indent="-251460">
              <a:spcBef>
                <a:spcPts val="140"/>
              </a:spcBef>
              <a:buFontTx/>
              <a:buChar char="&gt;"/>
              <a:tabLst>
                <a:tab pos="537845" algn="l"/>
              </a:tabLst>
            </a:pPr>
            <a:r>
              <a:rPr lang="en-HK" sz="1800" dirty="0" err="1">
                <a:latin typeface="Consolas"/>
                <a:cs typeface="Consolas"/>
              </a:rPr>
              <a:t>write.csv</a:t>
            </a:r>
            <a:r>
              <a:rPr lang="en-HK" sz="1800" dirty="0">
                <a:latin typeface="Consolas"/>
                <a:cs typeface="Consolas"/>
              </a:rPr>
              <a:t>(</a:t>
            </a:r>
            <a:r>
              <a:rPr lang="en-HK" sz="1800" dirty="0" err="1">
                <a:latin typeface="Consolas"/>
                <a:cs typeface="Consolas"/>
              </a:rPr>
              <a:t>df</a:t>
            </a:r>
            <a:r>
              <a:rPr lang="en-HK" sz="1800" dirty="0">
                <a:latin typeface="Consolas"/>
                <a:cs typeface="Consolas"/>
              </a:rPr>
              <a:t>, file = ”</a:t>
            </a:r>
            <a:r>
              <a:rPr lang="en-HK" sz="1800" dirty="0" err="1">
                <a:latin typeface="Consolas"/>
                <a:cs typeface="Consolas"/>
              </a:rPr>
              <a:t>bootcamp_df.csv</a:t>
            </a:r>
            <a:r>
              <a:rPr lang="en-HK" sz="1800" dirty="0">
                <a:latin typeface="Consolas"/>
                <a:cs typeface="Consolas"/>
              </a:rPr>
              <a:t>", </a:t>
            </a:r>
            <a:r>
              <a:rPr lang="en-HK" sz="1800" dirty="0" err="1">
                <a:latin typeface="Consolas"/>
                <a:cs typeface="Consolas"/>
              </a:rPr>
              <a:t>row.names</a:t>
            </a:r>
            <a:r>
              <a:rPr lang="en-HK" sz="1800" dirty="0">
                <a:latin typeface="Consolas"/>
                <a:cs typeface="Consolas"/>
              </a:rPr>
              <a:t> = FALSE)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2FF0D0-A85D-5326-CEC7-3D45FCE0B579}"/>
              </a:ext>
            </a:extLst>
          </p:cNvPr>
          <p:cNvSpPr txBox="1"/>
          <p:nvPr/>
        </p:nvSpPr>
        <p:spPr>
          <a:xfrm>
            <a:off x="688340" y="1828800"/>
            <a:ext cx="10454006" cy="453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lang="en-US" sz="2000" b="1" dirty="0">
                <a:latin typeface="Arial"/>
                <a:cs typeface="Arial"/>
              </a:rPr>
              <a:t>Load data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Method 1: use RStudio “import dataset”, it automatically quote the command</a:t>
            </a:r>
          </a:p>
          <a:p>
            <a:pPr marL="12700">
              <a:spcBef>
                <a:spcPts val="100"/>
              </a:spcBef>
              <a:buClr>
                <a:srgbClr val="1A8628"/>
              </a:buClr>
              <a:tabLst>
                <a:tab pos="286385" algn="l"/>
                <a:tab pos="287020" algn="l"/>
              </a:tabLst>
            </a:pPr>
            <a:r>
              <a:rPr lang="en-HK" sz="2000" dirty="0">
                <a:latin typeface="Consolas"/>
                <a:cs typeface="Consolas"/>
              </a:rPr>
              <a:t>	&gt; </a:t>
            </a:r>
            <a:r>
              <a:rPr lang="en-HK" sz="2000" dirty="0" err="1">
                <a:latin typeface="Consolas"/>
                <a:cs typeface="Consolas"/>
              </a:rPr>
              <a:t>bootcamp_df</a:t>
            </a:r>
            <a:r>
              <a:rPr lang="en-HK" sz="2000" dirty="0">
                <a:latin typeface="Consolas"/>
                <a:cs typeface="Consolas"/>
              </a:rPr>
              <a:t> &lt;- </a:t>
            </a:r>
            <a:r>
              <a:rPr lang="en-HK" sz="2000" dirty="0" err="1">
                <a:latin typeface="Consolas"/>
                <a:cs typeface="Consolas"/>
              </a:rPr>
              <a:t>read.csv</a:t>
            </a:r>
            <a:r>
              <a:rPr lang="en-HK" sz="2000" dirty="0">
                <a:latin typeface="Consolas"/>
                <a:cs typeface="Consolas"/>
              </a:rPr>
              <a:t>("</a:t>
            </a:r>
            <a:r>
              <a:rPr lang="en-HK" sz="2000" dirty="0" err="1">
                <a:latin typeface="Consolas"/>
                <a:cs typeface="Consolas"/>
              </a:rPr>
              <a:t>YourWorkSpaceDirectory</a:t>
            </a:r>
            <a:r>
              <a:rPr lang="en-HK" sz="2000">
                <a:latin typeface="Consolas"/>
                <a:cs typeface="Consolas"/>
              </a:rPr>
              <a:t>/bootcamp_df.</a:t>
            </a:r>
            <a:r>
              <a:rPr lang="en-HK" sz="2000" dirty="0" err="1">
                <a:latin typeface="Consolas"/>
                <a:cs typeface="Consolas"/>
              </a:rPr>
              <a:t>csv</a:t>
            </a:r>
            <a:r>
              <a:rPr lang="en-HK" sz="2000" dirty="0">
                <a:latin typeface="Consolas"/>
                <a:cs typeface="Consolas"/>
              </a:rPr>
              <a:t>")</a:t>
            </a:r>
          </a:p>
          <a:p>
            <a:pPr marL="12700">
              <a:spcBef>
                <a:spcPts val="100"/>
              </a:spcBef>
              <a:buClr>
                <a:srgbClr val="1A8628"/>
              </a:buClr>
              <a:tabLst>
                <a:tab pos="286385" algn="l"/>
                <a:tab pos="287020" algn="l"/>
              </a:tabLst>
            </a:pPr>
            <a:r>
              <a:rPr lang="en-HK" sz="2000" dirty="0">
                <a:latin typeface="Consolas"/>
                <a:cs typeface="Consolas"/>
              </a:rPr>
              <a:t>	&gt; View(</a:t>
            </a:r>
            <a:r>
              <a:rPr lang="en-HK" sz="2000" dirty="0" err="1">
                <a:latin typeface="Consolas"/>
                <a:cs typeface="Consolas"/>
              </a:rPr>
              <a:t>bootcamp_df</a:t>
            </a:r>
            <a:r>
              <a:rPr lang="en-HK" sz="2000" dirty="0">
                <a:latin typeface="Consolas"/>
                <a:cs typeface="Consolas"/>
              </a:rPr>
              <a:t>)</a:t>
            </a:r>
          </a:p>
          <a:p>
            <a:pPr marL="12700">
              <a:spcBef>
                <a:spcPts val="100"/>
              </a:spcBef>
              <a:buClr>
                <a:srgbClr val="1A8628"/>
              </a:buClr>
              <a:tabLst>
                <a:tab pos="286385" algn="l"/>
                <a:tab pos="287020" algn="l"/>
              </a:tabLst>
            </a:pP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1A8628"/>
              </a:buClr>
              <a:tabLst>
                <a:tab pos="286385" algn="l"/>
                <a:tab pos="287020" algn="l"/>
              </a:tabLst>
            </a:pPr>
            <a:r>
              <a:rPr lang="en-US" sz="2000" dirty="0">
                <a:latin typeface="Arial"/>
                <a:cs typeface="Arial"/>
              </a:rPr>
              <a:t>Method 2: manually write code (preferred and more often)</a:t>
            </a:r>
            <a:endParaRPr lang="en-HK" sz="2000" dirty="0">
              <a:latin typeface="Arial"/>
              <a:cs typeface="Arial"/>
            </a:endParaRPr>
          </a:p>
          <a:p>
            <a:pPr marL="537845" lvl="1" indent="-251460">
              <a:spcBef>
                <a:spcPts val="140"/>
              </a:spcBef>
              <a:buFontTx/>
              <a:buChar char="&gt;"/>
              <a:tabLst>
                <a:tab pos="537845" algn="l"/>
              </a:tabLst>
            </a:pPr>
            <a:r>
              <a:rPr lang="en-HK" sz="1800" dirty="0" err="1">
                <a:latin typeface="Consolas"/>
                <a:cs typeface="Consolas"/>
              </a:rPr>
              <a:t>bootcamp_df</a:t>
            </a:r>
            <a:r>
              <a:rPr lang="en-HK" sz="1800" dirty="0">
                <a:latin typeface="Consolas"/>
                <a:cs typeface="Consolas"/>
              </a:rPr>
              <a:t> &lt;- </a:t>
            </a:r>
            <a:r>
              <a:rPr lang="en-HK" sz="1800" dirty="0" err="1">
                <a:latin typeface="Consolas"/>
                <a:cs typeface="Consolas"/>
              </a:rPr>
              <a:t>read.csv</a:t>
            </a:r>
            <a:r>
              <a:rPr lang="en-HK" sz="1800" dirty="0">
                <a:latin typeface="Consolas"/>
                <a:cs typeface="Consolas"/>
              </a:rPr>
              <a:t>(file = "</a:t>
            </a:r>
            <a:r>
              <a:rPr lang="en-HK" sz="1800" dirty="0" err="1">
                <a:latin typeface="Consolas"/>
                <a:cs typeface="Consolas"/>
              </a:rPr>
              <a:t>bootcamp_df.csv</a:t>
            </a:r>
            <a:r>
              <a:rPr lang="en-HK" sz="1800" dirty="0">
                <a:latin typeface="Consolas"/>
                <a:cs typeface="Consolas"/>
              </a:rPr>
              <a:t>", header = T, </a:t>
            </a:r>
            <a:r>
              <a:rPr lang="en-HK" sz="1800" dirty="0" err="1">
                <a:latin typeface="Consolas"/>
                <a:cs typeface="Consolas"/>
              </a:rPr>
              <a:t>sep</a:t>
            </a:r>
            <a:r>
              <a:rPr lang="en-HK" sz="1800" dirty="0">
                <a:latin typeface="Consolas"/>
                <a:cs typeface="Consolas"/>
              </a:rPr>
              <a:t> = ",")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&gt; head(</a:t>
            </a:r>
            <a:r>
              <a:rPr lang="en-HK" sz="1800" dirty="0" err="1">
                <a:latin typeface="Consolas"/>
                <a:cs typeface="Consolas"/>
              </a:rPr>
              <a:t>bootcamp_df</a:t>
            </a:r>
            <a:r>
              <a:rPr lang="en-HK" sz="1800" dirty="0">
                <a:latin typeface="Consolas"/>
                <a:cs typeface="Consolas"/>
              </a:rPr>
              <a:t>)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     name age attendance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1    Lucy  21       TRUE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2   Helen  23      FALSE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3  Johnny  24       TRUE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4   Jimmy  22      FALSE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5  Victor  25      FALSE</a:t>
            </a:r>
          </a:p>
          <a:p>
            <a:pPr marL="286385" lvl="1">
              <a:spcBef>
                <a:spcPts val="140"/>
              </a:spcBef>
              <a:tabLst>
                <a:tab pos="537845" algn="l"/>
              </a:tabLst>
            </a:pPr>
            <a:r>
              <a:rPr lang="en-HK" sz="1800" dirty="0">
                <a:latin typeface="Consolas"/>
                <a:cs typeface="Consolas"/>
              </a:rPr>
              <a:t>6   Hilda  21       TRUE</a:t>
            </a:r>
          </a:p>
        </p:txBody>
      </p:sp>
    </p:spTree>
    <p:extLst>
      <p:ext uri="{BB962C8B-B14F-4D97-AF65-F5344CB8AC3E}">
        <p14:creationId xmlns:p14="http://schemas.microsoft.com/office/powerpoint/2010/main" val="4151919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67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2969260" cy="55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30" dirty="0">
                <a:solidFill>
                  <a:srgbClr val="FFFFFF"/>
                </a:solidFill>
              </a:rPr>
              <a:t>DPYLR</a:t>
            </a:r>
            <a:r>
              <a:rPr lang="en-US" sz="3500" spc="-30" dirty="0">
                <a:solidFill>
                  <a:srgbClr val="FFFFFF"/>
                </a:solidFill>
              </a:rPr>
              <a:t> - TBC</a:t>
            </a:r>
            <a:endParaRPr sz="3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CODING?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453CD2-0F3E-2258-40BA-269AF8D96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coding skills</a:t>
            </a:r>
          </a:p>
          <a:p>
            <a:pPr lvl="1"/>
            <a:r>
              <a:rPr lang="en-US" dirty="0"/>
              <a:t>How to code ((almost) the rest slides of this lecture notes)</a:t>
            </a:r>
          </a:p>
          <a:p>
            <a:pPr lvl="1"/>
            <a:r>
              <a:rPr lang="en-US" dirty="0"/>
              <a:t>How to learn to code (this slide)</a:t>
            </a:r>
          </a:p>
          <a:p>
            <a:r>
              <a:rPr lang="en-US" dirty="0"/>
              <a:t>Learning by </a:t>
            </a:r>
            <a:r>
              <a:rPr lang="en-US" b="1" dirty="0"/>
              <a:t>understanding</a:t>
            </a:r>
            <a:r>
              <a:rPr lang="en-US" dirty="0"/>
              <a:t>, not memorizing</a:t>
            </a:r>
          </a:p>
          <a:p>
            <a:r>
              <a:rPr lang="en-US" dirty="0"/>
              <a:t>Learning by </a:t>
            </a:r>
            <a:r>
              <a:rPr lang="en-US" b="1" dirty="0"/>
              <a:t>searching</a:t>
            </a:r>
            <a:r>
              <a:rPr lang="en-US" dirty="0"/>
              <a:t>, not memorizing</a:t>
            </a:r>
          </a:p>
          <a:p>
            <a:r>
              <a:rPr lang="en-US" dirty="0"/>
              <a:t>Learning by </a:t>
            </a:r>
            <a:r>
              <a:rPr lang="en-US" b="1" dirty="0"/>
              <a:t>practicing</a:t>
            </a:r>
            <a:r>
              <a:rPr lang="en-US" dirty="0"/>
              <a:t>, not memorizing</a:t>
            </a:r>
          </a:p>
          <a:p>
            <a:endParaRPr lang="en-US" dirty="0"/>
          </a:p>
          <a:p>
            <a:r>
              <a:rPr lang="en-US" dirty="0"/>
              <a:t>Helpful tutorials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interactive tutorial in R (</a:t>
            </a:r>
            <a:r>
              <a:rPr lang="en-US" i="1" dirty="0"/>
              <a:t>swirl</a:t>
            </a:r>
            <a:r>
              <a:rPr lang="en-US" dirty="0"/>
              <a:t> package)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 official manuals at </a:t>
            </a:r>
            <a:r>
              <a:rPr lang="en-US" dirty="0">
                <a:hlinkClick r:id="rId2"/>
              </a:rPr>
              <a:t>https://cran.r-project.org/manuals.html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Hands-On Programming with R </a:t>
            </a:r>
            <a:r>
              <a:rPr lang="en-US" dirty="0"/>
              <a:t>by </a:t>
            </a:r>
            <a:r>
              <a:rPr lang="en-US" i="1" dirty="0"/>
              <a:t>Garrett </a:t>
            </a:r>
            <a:r>
              <a:rPr lang="en-US" i="1" dirty="0" err="1"/>
              <a:t>Grolemund</a:t>
            </a:r>
            <a:r>
              <a:rPr lang="en-US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dirty="0">
                <a:hlinkClick r:id="rId3"/>
              </a:rPr>
              <a:t>https://rstudio-education.github.io/hopr/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R for Data Science (2e) </a:t>
            </a:r>
            <a:r>
              <a:rPr lang="en-US" dirty="0"/>
              <a:t>by </a:t>
            </a:r>
            <a:r>
              <a:rPr lang="en-US" i="1" dirty="0"/>
              <a:t>Hadley Wickham, Mine </a:t>
            </a:r>
            <a:r>
              <a:rPr lang="en-US" i="1" dirty="0" err="1"/>
              <a:t>Çetinkaya-Rundel</a:t>
            </a:r>
            <a:r>
              <a:rPr lang="en-US" i="1" dirty="0"/>
              <a:t>, and Garrett </a:t>
            </a:r>
            <a:r>
              <a:rPr lang="en-US" i="1" dirty="0" err="1"/>
              <a:t>Grolemund</a:t>
            </a:r>
            <a:r>
              <a:rPr lang="en-US" i="1" dirty="0"/>
              <a:t>.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</a:t>
            </a:r>
            <a:r>
              <a:rPr lang="en-US" dirty="0">
                <a:hlinkClick r:id="rId4"/>
              </a:rPr>
              <a:t>https://r4ds.hadley.nz/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YouTube video course at </a:t>
            </a:r>
            <a:r>
              <a:rPr lang="en-US" dirty="0">
                <a:hlinkClick r:id="rId5"/>
              </a:rPr>
              <a:t>https://www.youtube.com/watch?v=Q5g6lYUn6Q4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many more…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5046" y="6618757"/>
            <a:ext cx="335915" cy="15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40"/>
              </a:lnSpc>
              <a:tabLst>
                <a:tab pos="186055" algn="l"/>
              </a:tabLst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43204"/>
            <a:ext cx="12192000" cy="514984"/>
          </a:xfrm>
          <a:custGeom>
            <a:avLst/>
            <a:gdLst/>
            <a:ahLst/>
            <a:cxnLst/>
            <a:rect l="l" t="t" r="r" b="b"/>
            <a:pathLst>
              <a:path w="12192000" h="514984">
                <a:moveTo>
                  <a:pt x="0" y="0"/>
                </a:moveTo>
                <a:lnTo>
                  <a:pt x="12192000" y="0"/>
                </a:lnTo>
                <a:lnTo>
                  <a:pt x="12192000" y="514795"/>
                </a:lnTo>
                <a:lnTo>
                  <a:pt x="0" y="514795"/>
                </a:lnTo>
                <a:lnTo>
                  <a:pt x="0" y="0"/>
                </a:lnTo>
                <a:close/>
              </a:path>
            </a:pathLst>
          </a:custGeom>
          <a:solidFill>
            <a:srgbClr val="345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956087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4">
                <a:moveTo>
                  <a:pt x="0" y="0"/>
                </a:moveTo>
                <a:lnTo>
                  <a:pt x="10972800" y="1588"/>
                </a:lnTo>
              </a:path>
            </a:pathLst>
          </a:custGeom>
          <a:ln w="19050">
            <a:solidFill>
              <a:srgbClr val="EBEF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3343834"/>
            <a:ext cx="3989704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-45" dirty="0">
                <a:solidFill>
                  <a:srgbClr val="FFFFFF"/>
                </a:solidFill>
              </a:rPr>
              <a:t>SIMPLE</a:t>
            </a:r>
            <a:r>
              <a:rPr sz="3500" spc="-170" dirty="0">
                <a:solidFill>
                  <a:srgbClr val="FFFFFF"/>
                </a:solidFill>
              </a:rPr>
              <a:t> </a:t>
            </a:r>
            <a:r>
              <a:rPr sz="3500" spc="-45" dirty="0">
                <a:solidFill>
                  <a:srgbClr val="FFFFFF"/>
                </a:solidFill>
              </a:rPr>
              <a:t>OPERATIONS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9171FD-C02B-0034-DF4F-0F86CA3E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1A8628"/>
                </a:solidFill>
                <a:latin typeface="Arial"/>
                <a:cs typeface="Arial"/>
              </a:rPr>
              <a:t>Arithmetic</a:t>
            </a:r>
            <a:r>
              <a:rPr lang="en-US" sz="2000" spc="-30" dirty="0">
                <a:solidFill>
                  <a:srgbClr val="1A8628"/>
                </a:solidFill>
                <a:latin typeface="Arial"/>
                <a:cs typeface="Arial"/>
              </a:rPr>
              <a:t> </a:t>
            </a:r>
            <a:r>
              <a:rPr lang="en-US" sz="2000" spc="-10" dirty="0">
                <a:solidFill>
                  <a:srgbClr val="1A8628"/>
                </a:solidFill>
                <a:latin typeface="Arial"/>
                <a:cs typeface="Arial"/>
              </a:rPr>
              <a:t>Operators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709978"/>
              </p:ext>
            </p:extLst>
          </p:nvPr>
        </p:nvGraphicFramePr>
        <p:xfrm>
          <a:off x="2362200" y="1193664"/>
          <a:ext cx="7051674" cy="5035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3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7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4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6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Return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235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1A86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+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Addition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80708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+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-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Subtraction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80708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*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Multiplication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80708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*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/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Division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80708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/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0.6666667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^</a:t>
                      </a:r>
                      <a:r>
                        <a:rPr lang="zh-CN" altLang="en-US" sz="180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altLang="zh-CN" sz="1800" dirty="0">
                          <a:latin typeface="Consolas"/>
                          <a:cs typeface="Consolas"/>
                        </a:rPr>
                        <a:t>or **</a:t>
                      </a:r>
                      <a:endParaRPr sz="1800" dirty="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Exponential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^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3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or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**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%%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323850" marR="316230" indent="215900">
                        <a:lnSpc>
                          <a:spcPts val="2090"/>
                        </a:lnSpc>
                        <a:spcBef>
                          <a:spcPts val="490"/>
                        </a:spcBef>
                      </a:pPr>
                      <a:r>
                        <a:rPr sz="1800" spc="-10">
                          <a:latin typeface="Arial"/>
                          <a:cs typeface="Arial"/>
                        </a:rPr>
                        <a:t>Modul</a:t>
                      </a:r>
                      <a:r>
                        <a:rPr lang="en-US" sz="1800" spc="-10">
                          <a:latin typeface="Arial"/>
                          <a:cs typeface="Arial"/>
                        </a:rPr>
                        <a:t>us</a:t>
                      </a:r>
                      <a:r>
                        <a:rPr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(remainder)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marL="74422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%%</a:t>
                      </a:r>
                      <a:r>
                        <a:rPr sz="1800" spc="-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6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spc="-25" dirty="0">
                          <a:latin typeface="Consolas"/>
                          <a:cs typeface="Consolas"/>
                        </a:rPr>
                        <a:t>%/%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Interger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division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marL="68135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800" dirty="0">
                          <a:latin typeface="Consolas"/>
                          <a:cs typeface="Consolas"/>
                        </a:rPr>
                        <a:t>2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latin typeface="Consolas"/>
                          <a:cs typeface="Consolas"/>
                        </a:rPr>
                        <a:t>%/%</a:t>
                      </a:r>
                      <a:r>
                        <a:rPr sz="1800" spc="-1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50" dirty="0"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835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CD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11253</TotalTime>
  <Words>6527</Words>
  <Application>Microsoft Macintosh PowerPoint</Application>
  <PresentationFormat>Widescreen</PresentationFormat>
  <Paragraphs>1504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Franklin Gothic Medium</vt:lpstr>
      <vt:lpstr>Tahoma</vt:lpstr>
      <vt:lpstr>Times New Roman</vt:lpstr>
      <vt:lpstr>Office Theme</vt:lpstr>
      <vt:lpstr>PowerPoint Presentation</vt:lpstr>
      <vt:lpstr>About Me</vt:lpstr>
      <vt:lpstr>R</vt:lpstr>
      <vt:lpstr>LEARNING OBJECTIVES</vt:lpstr>
      <vt:lpstr>R and RStudio</vt:lpstr>
      <vt:lpstr>R STUDIO INTERFACE</vt:lpstr>
      <vt:lpstr>HOW TO LEARN CODING?</vt:lpstr>
      <vt:lpstr>SIMPLE OPERATIONS</vt:lpstr>
      <vt:lpstr>SIMPLE OPERATIONS</vt:lpstr>
      <vt:lpstr>SIMPLE OPERATIONS</vt:lpstr>
      <vt:lpstr>SIMPLE OPERATIONS</vt:lpstr>
      <vt:lpstr>Variable and Assignment operators</vt:lpstr>
      <vt:lpstr>Variable and Assignment operators</vt:lpstr>
      <vt:lpstr>SIMPLE OPERATIONS</vt:lpstr>
      <vt:lpstr>VECTOR</vt:lpstr>
      <vt:lpstr>CREATE A VECTOR</vt:lpstr>
      <vt:lpstr>COERCION</vt:lpstr>
      <vt:lpstr>INITIALIZE A VECTOR</vt:lpstr>
      <vt:lpstr>NAME A VECTOR</vt:lpstr>
      <vt:lpstr>VECTOR ARITHMETICS</vt:lpstr>
      <vt:lpstr>VECTOR ARITHMETICS</vt:lpstr>
      <vt:lpstr>VECTOR SUBSETTING</vt:lpstr>
      <vt:lpstr>VECTOR SUBSETTING</vt:lpstr>
      <vt:lpstr>VECTOR SUBSETTING</vt:lpstr>
      <vt:lpstr>VECTOR SUBSETTING</vt:lpstr>
      <vt:lpstr>VECTOR RECYCLING</vt:lpstr>
      <vt:lpstr>MATRIX</vt:lpstr>
      <vt:lpstr>CREATE MATRIX</vt:lpstr>
      <vt:lpstr>CREATE MATRIX</vt:lpstr>
      <vt:lpstr>CREATE MATRIX</vt:lpstr>
      <vt:lpstr>NAMES OF ROWS AND COLUMNS</vt:lpstr>
      <vt:lpstr>MATRIX INDEXING AND SUBSETTING</vt:lpstr>
      <vt:lpstr>MATRIX INDEXING AND SUBSETTING</vt:lpstr>
      <vt:lpstr>MATRIX ARITHMETICS</vt:lpstr>
      <vt:lpstr>MATRIX ARITHMETICS</vt:lpstr>
      <vt:lpstr>MATRIX FUNCTIONS</vt:lpstr>
      <vt:lpstr>FACTOR</vt:lpstr>
      <vt:lpstr>CREATE FACTORS</vt:lpstr>
      <vt:lpstr>MANIPULATING FACTORS</vt:lpstr>
      <vt:lpstr>RENAME FACTOR LEVELS</vt:lpstr>
      <vt:lpstr>NOMINAL VERSUS ORDINAL</vt:lpstr>
      <vt:lpstr>LIST</vt:lpstr>
      <vt:lpstr>CREATE A LIST</vt:lpstr>
      <vt:lpstr>LIST INDEXING AND SUBSETTING</vt:lpstr>
      <vt:lpstr>LIST DATA STRUCTURE</vt:lpstr>
      <vt:lpstr>LIST INDEXING AND SUBSETTING</vt:lpstr>
      <vt:lpstr>LIST INDEXING AND SUBSETTING</vt:lpstr>
      <vt:lpstr>NAME A LIST</vt:lpstr>
      <vt:lpstr>LIST INDEXING AND SUBSETTING</vt:lpstr>
      <vt:lpstr>$ AND EXTENDING A LIST</vt:lpstr>
      <vt:lpstr>LIST SUBSETTING: PARTIAL MATCHING</vt:lpstr>
      <vt:lpstr>DATA FRAME</vt:lpstr>
      <vt:lpstr>CREATE A DATAFRAME</vt:lpstr>
      <vt:lpstr>CREATE A DATAFRAME</vt:lpstr>
      <vt:lpstr>EXAMINE DATA FRAMES</vt:lpstr>
      <vt:lpstr>EXAMINE DATA FRAMES</vt:lpstr>
      <vt:lpstr>SUBSET OF A DATA FRAME</vt:lpstr>
      <vt:lpstr>SUBSET OF A DATA FRAME</vt:lpstr>
      <vt:lpstr>SUBSET OF A DATA FRAME</vt:lpstr>
      <vt:lpstr>EXTEND A DATA FRAME</vt:lpstr>
      <vt:lpstr>EXTEND A DATA FRAME</vt:lpstr>
      <vt:lpstr>EXTEND A DATA FRAME</vt:lpstr>
      <vt:lpstr>LOAD and SAVE DATA</vt:lpstr>
      <vt:lpstr>DPYLR - TBC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Shengjun Mao</cp:lastModifiedBy>
  <cp:revision>559</cp:revision>
  <dcterms:created xsi:type="dcterms:W3CDTF">2023-08-09T14:17:47Z</dcterms:created>
  <dcterms:modified xsi:type="dcterms:W3CDTF">2024-08-18T15:27:44Z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LastSaved">
    <vt:filetime>2023-08-09T00:00:00Z</vt:filetime>
  </property>
  <property fmtid="{D5CDD505-2E9C-101B-9397-08002B2CF9AE}" pid="4" name="Producer">
    <vt:lpwstr>macOS Version 10.15.6 (Build 19G2021) Quartz PDFContext</vt:lpwstr>
  </property>
</Properties>
</file>